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26"/>
  </p:notesMasterIdLst>
  <p:handoutMasterIdLst>
    <p:handoutMasterId r:id="rId27"/>
  </p:handoutMasterIdLst>
  <p:sldIdLst>
    <p:sldId id="256" r:id="rId2"/>
    <p:sldId id="257" r:id="rId3"/>
    <p:sldId id="258" r:id="rId4"/>
    <p:sldId id="259" r:id="rId5"/>
    <p:sldId id="260" r:id="rId6"/>
    <p:sldId id="262" r:id="rId7"/>
    <p:sldId id="282" r:id="rId8"/>
    <p:sldId id="264" r:id="rId9"/>
    <p:sldId id="265" r:id="rId10"/>
    <p:sldId id="266" r:id="rId11"/>
    <p:sldId id="267" r:id="rId12"/>
    <p:sldId id="269" r:id="rId13"/>
    <p:sldId id="268" r:id="rId14"/>
    <p:sldId id="270" r:id="rId15"/>
    <p:sldId id="271" r:id="rId16"/>
    <p:sldId id="272" r:id="rId17"/>
    <p:sldId id="273" r:id="rId18"/>
    <p:sldId id="274" r:id="rId19"/>
    <p:sldId id="275" r:id="rId20"/>
    <p:sldId id="276" r:id="rId21"/>
    <p:sldId id="278" r:id="rId22"/>
    <p:sldId id="279" r:id="rId23"/>
    <p:sldId id="261" r:id="rId24"/>
    <p:sldId id="28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24" autoAdjust="0"/>
  </p:normalViewPr>
  <p:slideViewPr>
    <p:cSldViewPr snapToGrid="0" snapToObjects="1">
      <p:cViewPr varScale="1">
        <p:scale>
          <a:sx n="83" d="100"/>
          <a:sy n="83" d="100"/>
        </p:scale>
        <p:origin x="-624" y="-96"/>
      </p:cViewPr>
      <p:guideLst>
        <p:guide orient="horz" pos="2160"/>
        <p:guide pos="2880"/>
      </p:guideLst>
    </p:cSldViewPr>
  </p:slideViewPr>
  <p:notesTextViewPr>
    <p:cViewPr>
      <p:scale>
        <a:sx n="100" d="100"/>
        <a:sy n="100" d="100"/>
      </p:scale>
      <p:origin x="0" y="176"/>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KenshoAndo:Dropbox:&#20462;&#22763;&#30740;&#31350;:&#20107;&#21069;&#12450;&#12531;&#12465;&#12540;&#12488;:&#12450;&#12531;&#12465;&#12540;&#12488;02&#38598;&#35336;&#12487;&#12540;&#12479;.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pieChart>
        <c:varyColors val="1"/>
        <c:ser>
          <c:idx val="0"/>
          <c:order val="0"/>
          <c:cat>
            <c:strRef>
              <c:f>Sheet2!$B$3:$B$6</c:f>
              <c:strCache>
                <c:ptCount val="4"/>
                <c:pt idx="0">
                  <c:v>マウスが使いづらい</c:v>
                </c:pt>
                <c:pt idx="1">
                  <c:v>画面を整理しづらい</c:v>
                </c:pt>
                <c:pt idx="2">
                  <c:v>打ち込みがやりにくい</c:v>
                </c:pt>
                <c:pt idx="3">
                  <c:v>その他</c:v>
                </c:pt>
              </c:strCache>
            </c:strRef>
          </c:cat>
          <c:val>
            <c:numRef>
              <c:f>Sheet2!$C$3:$C$6</c:f>
              <c:numCache>
                <c:formatCode>General</c:formatCode>
                <c:ptCount val="4"/>
                <c:pt idx="0">
                  <c:v>8.0</c:v>
                </c:pt>
                <c:pt idx="1">
                  <c:v>6.0</c:v>
                </c:pt>
                <c:pt idx="2">
                  <c:v>2.0</c:v>
                </c:pt>
                <c:pt idx="3">
                  <c:v>7.0</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587980752405949"/>
          <c:y val="0.390590710452839"/>
          <c:w val="0.379148925828716"/>
          <c:h val="0.338202633213404"/>
        </c:manualLayout>
      </c:layout>
      <c:overlay val="0"/>
      <c:txPr>
        <a:bodyPr/>
        <a:lstStyle/>
        <a:p>
          <a:pPr>
            <a:defRPr sz="2400" u="none"/>
          </a:pPr>
          <a:endParaRPr lang="ja-JP"/>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031E5D-88FC-AE41-A6F0-69BAB997E54E}" type="datetimeFigureOut">
              <a:rPr kumimoji="1" lang="ja-JP" altLang="en-US" smtClean="0"/>
              <a:t>10/10/14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EDA4CB9-B940-6142-8C0B-0F70432E14A0}" type="slidenum">
              <a:rPr kumimoji="1" lang="ja-JP" altLang="en-US" smtClean="0"/>
              <a:t>‹#›</a:t>
            </a:fld>
            <a:endParaRPr kumimoji="1" lang="ja-JP" altLang="en-US"/>
          </a:p>
        </p:txBody>
      </p:sp>
    </p:spTree>
    <p:extLst>
      <p:ext uri="{BB962C8B-B14F-4D97-AF65-F5344CB8AC3E}">
        <p14:creationId xmlns:p14="http://schemas.microsoft.com/office/powerpoint/2010/main" val="27982137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093738-CAEC-974A-8550-F8691151A03E}" type="datetimeFigureOut">
              <a:rPr kumimoji="1" lang="ja-JP" altLang="en-US" smtClean="0"/>
              <a:t>10/10/14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14106E-3256-B349-899C-7E83CDFDA4C9}" type="slidenum">
              <a:rPr kumimoji="1" lang="ja-JP" altLang="en-US" smtClean="0"/>
              <a:t>‹#›</a:t>
            </a:fld>
            <a:endParaRPr kumimoji="1" lang="ja-JP" altLang="en-US"/>
          </a:p>
        </p:txBody>
      </p:sp>
    </p:spTree>
    <p:extLst>
      <p:ext uri="{BB962C8B-B14F-4D97-AF65-F5344CB8AC3E}">
        <p14:creationId xmlns:p14="http://schemas.microsoft.com/office/powerpoint/2010/main" val="308678480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発表の流れはこのようになります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1</a:t>
            </a:fld>
            <a:endParaRPr kumimoji="1" lang="ja-JP" altLang="en-US"/>
          </a:p>
        </p:txBody>
      </p:sp>
    </p:spTree>
    <p:extLst>
      <p:ext uri="{BB962C8B-B14F-4D97-AF65-F5344CB8AC3E}">
        <p14:creationId xmlns:p14="http://schemas.microsoft.com/office/powerpoint/2010/main" val="344958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これらの事例を踏まえ</a:t>
            </a:r>
            <a:r>
              <a:rPr kumimoji="1" lang="ja-JP" altLang="en-US" sz="1200" kern="1200" dirty="0" smtClean="0">
                <a:solidFill>
                  <a:schemeClr val="tx1"/>
                </a:solidFill>
                <a:effectLst/>
                <a:latin typeface="+mn-lt"/>
                <a:ea typeface="+mn-ea"/>
                <a:cs typeface="+mn-cs"/>
              </a:rPr>
              <a:t>本研究では</a:t>
            </a:r>
            <a:r>
              <a:rPr kumimoji="1" lang="ja-JP" altLang="ja-JP" sz="1200" kern="1200" dirty="0" smtClean="0">
                <a:solidFill>
                  <a:schemeClr val="tx1"/>
                </a:solidFill>
                <a:effectLst/>
                <a:latin typeface="+mn-lt"/>
                <a:ea typeface="+mn-ea"/>
                <a:cs typeface="+mn-cs"/>
              </a:rPr>
              <a:t>、コンプレッサの操作齟齬を解消し、かつ制作現場で求められる精緻な値の操作が可能</a:t>
            </a:r>
            <a:r>
              <a:rPr kumimoji="1" lang="ja-JP" altLang="en-US" sz="1200" kern="1200" dirty="0" smtClean="0">
                <a:solidFill>
                  <a:schemeClr val="tx1"/>
                </a:solidFill>
                <a:effectLst/>
                <a:latin typeface="+mn-lt"/>
                <a:ea typeface="+mn-ea"/>
                <a:cs typeface="+mn-cs"/>
              </a:rPr>
              <a:t>で、</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かつ使いやすい</a:t>
            </a:r>
            <a:r>
              <a:rPr kumimoji="1" lang="ja-JP" altLang="ja-JP" sz="1200" kern="1200" dirty="0" smtClean="0">
                <a:solidFill>
                  <a:schemeClr val="tx1"/>
                </a:solidFill>
                <a:effectLst/>
                <a:latin typeface="+mn-lt"/>
                <a:ea typeface="+mn-ea"/>
                <a:cs typeface="+mn-cs"/>
              </a:rPr>
              <a:t>インタフェイスを制作すべく、</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使用デバイスの選定と</a:t>
            </a:r>
            <a:r>
              <a:rPr kumimoji="1" lang="en-US" altLang="ja-JP" sz="1200" kern="1200" dirty="0" smtClean="0">
                <a:solidFill>
                  <a:schemeClr val="tx1"/>
                </a:solidFill>
                <a:effectLst/>
                <a:latin typeface="+mn-lt"/>
                <a:ea typeface="+mn-ea"/>
                <a:cs typeface="+mn-cs"/>
              </a:rPr>
              <a:t>GUI</a:t>
            </a:r>
            <a:r>
              <a:rPr kumimoji="1" lang="ja-JP" altLang="ja-JP" sz="1200" kern="1200" dirty="0" smtClean="0">
                <a:solidFill>
                  <a:schemeClr val="tx1"/>
                </a:solidFill>
                <a:effectLst/>
                <a:latin typeface="+mn-lt"/>
                <a:ea typeface="+mn-ea"/>
                <a:cs typeface="+mn-cs"/>
              </a:rPr>
              <a:t>の</a:t>
            </a:r>
            <a:r>
              <a:rPr kumimoji="1" lang="ja-JP" altLang="en-US" sz="1200" kern="1200" dirty="0" smtClean="0">
                <a:solidFill>
                  <a:schemeClr val="tx1"/>
                </a:solidFill>
                <a:effectLst/>
                <a:latin typeface="+mn-lt"/>
                <a:ea typeface="+mn-ea"/>
                <a:cs typeface="+mn-cs"/>
              </a:rPr>
              <a:t>制作を行いました。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10</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「つぶす」動作による操作と</a:t>
            </a:r>
            <a:r>
              <a:rPr kumimoji="1" lang="ja-JP" altLang="en-US" sz="1200" kern="1200" dirty="0" smtClean="0">
                <a:solidFill>
                  <a:schemeClr val="tx1"/>
                </a:solidFill>
                <a:effectLst/>
                <a:latin typeface="+mn-lt"/>
                <a:ea typeface="+mn-ea"/>
                <a:cs typeface="+mn-cs"/>
              </a:rPr>
              <a:t>精密</a:t>
            </a:r>
            <a:r>
              <a:rPr kumimoji="1" lang="ja-JP" altLang="ja-JP" sz="1200" kern="1200" dirty="0" smtClean="0">
                <a:solidFill>
                  <a:schemeClr val="tx1"/>
                </a:solidFill>
                <a:effectLst/>
                <a:latin typeface="+mn-lt"/>
                <a:ea typeface="+mn-ea"/>
                <a:cs typeface="+mn-cs"/>
              </a:rPr>
              <a:t>な値の操作両立のため、</a:t>
            </a:r>
            <a:r>
              <a:rPr kumimoji="1" lang="ja-JP" altLang="en-US" sz="1200" kern="1200" dirty="0" smtClean="0">
                <a:solidFill>
                  <a:schemeClr val="tx1"/>
                </a:solidFill>
                <a:effectLst/>
                <a:latin typeface="+mn-lt"/>
                <a:ea typeface="+mn-ea"/>
                <a:cs typeface="+mn-cs"/>
              </a:rPr>
              <a:t>実装</a:t>
            </a:r>
            <a:r>
              <a:rPr kumimoji="1" lang="ja-JP" altLang="ja-JP" sz="1200" kern="1200" dirty="0" smtClean="0">
                <a:solidFill>
                  <a:schemeClr val="tx1"/>
                </a:solidFill>
                <a:effectLst/>
                <a:latin typeface="+mn-lt"/>
                <a:ea typeface="+mn-ea"/>
                <a:cs typeface="+mn-cs"/>
              </a:rPr>
              <a:t>には</a:t>
            </a:r>
            <a:r>
              <a:rPr kumimoji="1" lang="en-US" altLang="ja-JP" sz="1200" kern="1200" dirty="0" smtClean="0">
                <a:solidFill>
                  <a:schemeClr val="tx1"/>
                </a:solidFill>
                <a:effectLst/>
                <a:latin typeface="+mn-lt"/>
                <a:ea typeface="+mn-ea"/>
                <a:cs typeface="+mn-cs"/>
              </a:rPr>
              <a:t>3Dconnexion</a:t>
            </a:r>
            <a:r>
              <a:rPr kumimoji="1" lang="ja-JP" altLang="ja-JP" sz="1200" kern="1200" dirty="0" smtClean="0">
                <a:solidFill>
                  <a:schemeClr val="tx1"/>
                </a:solidFill>
                <a:effectLst/>
                <a:latin typeface="+mn-lt"/>
                <a:ea typeface="+mn-ea"/>
                <a:cs typeface="+mn-cs"/>
              </a:rPr>
              <a:t>社の</a:t>
            </a:r>
            <a:r>
              <a:rPr kumimoji="1" lang="en-US" altLang="ja-JP" sz="1200" kern="1200" dirty="0" err="1" smtClean="0">
                <a:solidFill>
                  <a:schemeClr val="tx1"/>
                </a:solidFill>
                <a:effectLst/>
                <a:latin typeface="+mn-lt"/>
                <a:ea typeface="+mn-ea"/>
                <a:cs typeface="+mn-cs"/>
              </a:rPr>
              <a:t>SpaceNavigator</a:t>
            </a:r>
            <a:r>
              <a:rPr kumimoji="1" lang="ja-JP" altLang="ja-JP" sz="1200" kern="1200" dirty="0" smtClean="0">
                <a:solidFill>
                  <a:schemeClr val="tx1"/>
                </a:solidFill>
                <a:effectLst/>
                <a:latin typeface="+mn-lt"/>
                <a:ea typeface="+mn-ea"/>
                <a:cs typeface="+mn-cs"/>
              </a:rPr>
              <a:t>を用い</a:t>
            </a:r>
            <a:r>
              <a:rPr kumimoji="1" lang="ja-JP" altLang="en-US" sz="1200" kern="1200" dirty="0" smtClean="0">
                <a:solidFill>
                  <a:schemeClr val="tx1"/>
                </a:solidFill>
                <a:effectLst/>
                <a:latin typeface="+mn-lt"/>
                <a:ea typeface="+mn-ea"/>
                <a:cs typeface="+mn-cs"/>
              </a:rPr>
              <a:t>ました。</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この製品は通常</a:t>
            </a:r>
            <a:r>
              <a:rPr kumimoji="1" lang="en-US" altLang="ja-JP" sz="1200" kern="1200" dirty="0" smtClean="0">
                <a:solidFill>
                  <a:schemeClr val="tx1"/>
                </a:solidFill>
                <a:effectLst/>
                <a:latin typeface="+mn-lt"/>
                <a:ea typeface="+mn-ea"/>
                <a:cs typeface="+mn-cs"/>
              </a:rPr>
              <a:t>3DCG</a:t>
            </a:r>
            <a:r>
              <a:rPr kumimoji="1" lang="ja-JP" altLang="ja-JP" sz="1200" kern="1200" dirty="0" smtClean="0">
                <a:solidFill>
                  <a:schemeClr val="tx1"/>
                </a:solidFill>
                <a:effectLst/>
                <a:latin typeface="+mn-lt"/>
                <a:ea typeface="+mn-ea"/>
                <a:cs typeface="+mn-cs"/>
              </a:rPr>
              <a:t>の制作などに用いられる</a:t>
            </a:r>
            <a:r>
              <a:rPr kumimoji="1" lang="en-US" altLang="ja-JP" sz="1200" kern="1200" dirty="0" smtClean="0">
                <a:solidFill>
                  <a:schemeClr val="tx1"/>
                </a:solidFill>
                <a:effectLst/>
                <a:latin typeface="+mn-lt"/>
                <a:ea typeface="+mn-ea"/>
                <a:cs typeface="+mn-cs"/>
              </a:rPr>
              <a:t>3D</a:t>
            </a:r>
            <a:r>
              <a:rPr kumimoji="1" lang="ja-JP" altLang="ja-JP" sz="1200" kern="1200" dirty="0" smtClean="0">
                <a:solidFill>
                  <a:schemeClr val="tx1"/>
                </a:solidFill>
                <a:effectLst/>
                <a:latin typeface="+mn-lt"/>
                <a:ea typeface="+mn-ea"/>
                <a:cs typeface="+mn-cs"/>
              </a:rPr>
              <a:t>マウスで、押し込み・引っ張りによる入力が可能な点と、</a:t>
            </a:r>
            <a:r>
              <a:rPr kumimoji="1" lang="ja-JP" altLang="en-US" sz="1200" kern="1200" dirty="0" smtClean="0">
                <a:solidFill>
                  <a:schemeClr val="tx1"/>
                </a:solidFill>
                <a:effectLst/>
                <a:latin typeface="+mn-lt"/>
                <a:ea typeface="+mn-ea"/>
                <a:cs typeface="+mn-cs"/>
              </a:rPr>
              <a:t>精密</a:t>
            </a:r>
            <a:r>
              <a:rPr kumimoji="1" lang="ja-JP" altLang="ja-JP" sz="1200" kern="1200" dirty="0" smtClean="0">
                <a:solidFill>
                  <a:schemeClr val="tx1"/>
                </a:solidFill>
                <a:effectLst/>
                <a:latin typeface="+mn-lt"/>
                <a:ea typeface="+mn-ea"/>
                <a:cs typeface="+mn-cs"/>
              </a:rPr>
              <a:t>な値が安定して入力できるという点から採用し</a:t>
            </a:r>
            <a:r>
              <a:rPr kumimoji="1" lang="ja-JP" altLang="en-US" sz="1200" kern="1200" dirty="0" smtClean="0">
                <a:solidFill>
                  <a:schemeClr val="tx1"/>
                </a:solidFill>
                <a:effectLst/>
                <a:latin typeface="+mn-lt"/>
                <a:ea typeface="+mn-ea"/>
                <a:cs typeface="+mn-cs"/>
              </a:rPr>
              <a:t>ました</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また、</a:t>
            </a:r>
            <a:r>
              <a:rPr kumimoji="1" lang="en-US" altLang="ja-JP" sz="1200" kern="1200" dirty="0" smtClean="0">
                <a:solidFill>
                  <a:schemeClr val="tx1"/>
                </a:solidFill>
                <a:effectLst/>
                <a:latin typeface="+mn-lt"/>
                <a:ea typeface="+mn-ea"/>
                <a:cs typeface="+mn-cs"/>
              </a:rPr>
              <a:t>GUI</a:t>
            </a:r>
            <a:r>
              <a:rPr kumimoji="1" lang="ja-JP" altLang="en-US" sz="1200" kern="1200" dirty="0" smtClean="0">
                <a:solidFill>
                  <a:schemeClr val="tx1"/>
                </a:solidFill>
                <a:effectLst/>
                <a:latin typeface="+mn-lt"/>
                <a:ea typeface="+mn-ea"/>
                <a:cs typeface="+mn-cs"/>
              </a:rPr>
              <a:t>部分</a:t>
            </a:r>
            <a:r>
              <a:rPr kumimoji="1" lang="ja-JP" altLang="ja-JP" sz="1200" kern="1200" dirty="0" smtClean="0">
                <a:solidFill>
                  <a:schemeClr val="tx1"/>
                </a:solidFill>
                <a:effectLst/>
                <a:latin typeface="+mn-lt"/>
                <a:ea typeface="+mn-ea"/>
                <a:cs typeface="+mn-cs"/>
              </a:rPr>
              <a:t>の実装には</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サウンド関係のプログラミングが容易に行えるという点と、オリジナルの</a:t>
            </a:r>
            <a:r>
              <a:rPr kumimoji="1" lang="en-US" altLang="ja-JP" sz="1200" kern="1200" dirty="0" smtClean="0">
                <a:solidFill>
                  <a:schemeClr val="tx1"/>
                </a:solidFill>
                <a:effectLst/>
                <a:latin typeface="+mn-lt"/>
                <a:ea typeface="+mn-ea"/>
                <a:cs typeface="+mn-cs"/>
              </a:rPr>
              <a:t>GUI</a:t>
            </a:r>
            <a:r>
              <a:rPr kumimoji="1" lang="ja-JP" altLang="ja-JP" sz="1200" kern="1200" dirty="0" smtClean="0">
                <a:solidFill>
                  <a:schemeClr val="tx1"/>
                </a:solidFill>
                <a:effectLst/>
                <a:latin typeface="+mn-lt"/>
                <a:ea typeface="+mn-ea"/>
                <a:cs typeface="+mn-cs"/>
              </a:rPr>
              <a:t>が比較的設計しやすいという点で</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Cycling ‘74</a:t>
            </a:r>
            <a:r>
              <a:rPr kumimoji="1" lang="ja-JP" altLang="ja-JP" sz="1200" kern="1200" dirty="0" smtClean="0">
                <a:solidFill>
                  <a:schemeClr val="tx1"/>
                </a:solidFill>
                <a:effectLst/>
                <a:latin typeface="+mn-lt"/>
                <a:ea typeface="+mn-ea"/>
                <a:cs typeface="+mn-cs"/>
              </a:rPr>
              <a:t>社の</a:t>
            </a:r>
            <a:r>
              <a:rPr kumimoji="1" lang="en-US" altLang="ja-JP" sz="1200" kern="1200" dirty="0" smtClean="0">
                <a:solidFill>
                  <a:schemeClr val="tx1"/>
                </a:solidFill>
                <a:effectLst/>
                <a:latin typeface="+mn-lt"/>
                <a:ea typeface="+mn-ea"/>
                <a:cs typeface="+mn-cs"/>
              </a:rPr>
              <a:t>Max</a:t>
            </a:r>
            <a:r>
              <a:rPr kumimoji="1" lang="ja-JP" altLang="ja-JP" sz="1200" kern="1200" dirty="0" smtClean="0">
                <a:solidFill>
                  <a:schemeClr val="tx1"/>
                </a:solidFill>
                <a:effectLst/>
                <a:latin typeface="+mn-lt"/>
                <a:ea typeface="+mn-ea"/>
                <a:cs typeface="+mn-cs"/>
              </a:rPr>
              <a:t>を用い</a:t>
            </a:r>
            <a:r>
              <a:rPr lang="ja-JP" altLang="en-US" dirty="0" smtClean="0">
                <a:effectLst/>
              </a:rPr>
              <a:t>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12</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現状までに完成したインタフェイスをご覧ください</a:t>
            </a:r>
            <a:endParaRPr kumimoji="1" lang="en-US" altLang="ja-JP" dirty="0" smtClean="0"/>
          </a:p>
          <a:p>
            <a:endParaRPr kumimoji="1" lang="en-US" altLang="ja-JP" dirty="0" smtClean="0"/>
          </a:p>
          <a:p>
            <a:r>
              <a:rPr kumimoji="1" lang="ja-JP" altLang="en-US" dirty="0" smtClean="0"/>
              <a:t>このように、つぶすことによって操作を行うコンプレッサーが作成できました。</a:t>
            </a:r>
            <a:endParaRPr kumimoji="1" lang="en-US" altLang="ja-JP" dirty="0" smtClean="0"/>
          </a:p>
          <a:p>
            <a:r>
              <a:rPr kumimoji="1" lang="ja-JP" altLang="en-US" dirty="0" smtClean="0"/>
              <a:t>今回はスレッショルド、閾値の値が</a:t>
            </a:r>
            <a:r>
              <a:rPr kumimoji="1" lang="en-US" altLang="ja-JP" dirty="0" smtClean="0"/>
              <a:t>3D</a:t>
            </a:r>
            <a:r>
              <a:rPr kumimoji="1" lang="ja-JP" altLang="en-US" dirty="0" smtClean="0"/>
              <a:t>マウスのキャップの押し込み・引っ張りで操作できるようになっており、</a:t>
            </a:r>
            <a:endParaRPr kumimoji="1" lang="en-US" altLang="ja-JP" dirty="0" smtClean="0"/>
          </a:p>
          <a:p>
            <a:endParaRPr kumimoji="1" lang="en-US" altLang="ja-JP" dirty="0" smtClean="0"/>
          </a:p>
          <a:p>
            <a:r>
              <a:rPr kumimoji="1" lang="ja-JP" altLang="en-US" dirty="0" smtClean="0"/>
              <a:t>つぶすという操作を実現しながら、音楽制作で求められる細かいパラメータの調整も、</a:t>
            </a:r>
            <a:r>
              <a:rPr kumimoji="1" lang="en-US" altLang="ja-JP" dirty="0" smtClean="0"/>
              <a:t>0.1</a:t>
            </a:r>
            <a:r>
              <a:rPr kumimoji="1" lang="ja-JP" altLang="en-US" dirty="0" smtClean="0"/>
              <a:t>単位で非常に精密に行えるようになっています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13</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既存ポインティングデバイス、ハンドジェスチャデバイスとの比較検討を行うため、</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マウスで操作する既存</a:t>
            </a:r>
            <a:r>
              <a:rPr kumimoji="1" lang="en-US" altLang="ja-JP" sz="1200" kern="1200" dirty="0" smtClean="0">
                <a:solidFill>
                  <a:schemeClr val="tx1"/>
                </a:solidFill>
                <a:effectLst/>
                <a:latin typeface="+mn-lt"/>
                <a:ea typeface="+mn-ea"/>
                <a:cs typeface="+mn-cs"/>
              </a:rPr>
              <a:t>DAW</a:t>
            </a:r>
            <a:r>
              <a:rPr kumimoji="1" lang="ja-JP" altLang="ja-JP" sz="1200" kern="1200" dirty="0" smtClean="0">
                <a:solidFill>
                  <a:schemeClr val="tx1"/>
                </a:solidFill>
                <a:effectLst/>
                <a:latin typeface="+mn-lt"/>
                <a:ea typeface="+mn-ea"/>
                <a:cs typeface="+mn-cs"/>
              </a:rPr>
              <a:t>ソフトのコンプレッサ、</a:t>
            </a:r>
            <a:r>
              <a:rPr kumimoji="1" lang="en-US" altLang="ja-JP" sz="1200" kern="1200" dirty="0" smtClean="0">
                <a:solidFill>
                  <a:schemeClr val="tx1"/>
                </a:solidFill>
                <a:effectLst/>
                <a:latin typeface="+mn-lt"/>
                <a:ea typeface="+mn-ea"/>
                <a:cs typeface="+mn-cs"/>
              </a:rPr>
              <a:t>Microsoft </a:t>
            </a:r>
            <a:r>
              <a:rPr kumimoji="1" lang="en-US" altLang="ja-JP" sz="1200" kern="1200" dirty="0" err="1" smtClean="0">
                <a:solidFill>
                  <a:schemeClr val="tx1"/>
                </a:solidFill>
                <a:effectLst/>
                <a:latin typeface="+mn-lt"/>
                <a:ea typeface="+mn-ea"/>
                <a:cs typeface="+mn-cs"/>
              </a:rPr>
              <a:t>Kinect</a:t>
            </a:r>
            <a:r>
              <a:rPr kumimoji="1" lang="ja-JP" altLang="ja-JP" sz="1200" kern="1200" dirty="0" smtClean="0">
                <a:solidFill>
                  <a:schemeClr val="tx1"/>
                </a:solidFill>
                <a:effectLst/>
                <a:latin typeface="+mn-lt"/>
                <a:ea typeface="+mn-ea"/>
                <a:cs typeface="+mn-cs"/>
              </a:rPr>
              <a:t>を用いた</a:t>
            </a:r>
            <a:r>
              <a:rPr kumimoji="1" lang="ja-JP" altLang="en-US" sz="1200" kern="1200" dirty="0" smtClean="0">
                <a:solidFill>
                  <a:schemeClr val="tx1"/>
                </a:solidFill>
                <a:effectLst/>
                <a:latin typeface="+mn-lt"/>
                <a:ea typeface="+mn-ea"/>
                <a:cs typeface="+mn-cs"/>
              </a:rPr>
              <a:t>本手法と同様の</a:t>
            </a:r>
            <a:r>
              <a:rPr kumimoji="1" lang="en-US" altLang="ja-JP" sz="1200" kern="1200" dirty="0" smtClean="0">
                <a:solidFill>
                  <a:schemeClr val="tx1"/>
                </a:solidFill>
                <a:effectLst/>
                <a:latin typeface="+mn-lt"/>
                <a:ea typeface="+mn-ea"/>
                <a:cs typeface="+mn-cs"/>
              </a:rPr>
              <a:t>GUI</a:t>
            </a:r>
            <a:r>
              <a:rPr kumimoji="1" lang="ja-JP" altLang="en-US" sz="1200" kern="1200" dirty="0" smtClean="0">
                <a:solidFill>
                  <a:schemeClr val="tx1"/>
                </a:solidFill>
                <a:effectLst/>
                <a:latin typeface="+mn-lt"/>
                <a:ea typeface="+mn-ea"/>
                <a:cs typeface="+mn-cs"/>
              </a:rPr>
              <a:t>を持つ</a:t>
            </a:r>
            <a:r>
              <a:rPr kumimoji="1" lang="ja-JP" altLang="ja-JP" sz="1200" kern="1200" dirty="0" smtClean="0">
                <a:solidFill>
                  <a:schemeClr val="tx1"/>
                </a:solidFill>
                <a:effectLst/>
                <a:latin typeface="+mn-lt"/>
                <a:ea typeface="+mn-ea"/>
                <a:cs typeface="+mn-cs"/>
              </a:rPr>
              <a:t>システム、本研究で制作した</a:t>
            </a:r>
            <a:r>
              <a:rPr kumimoji="1" lang="en-US" altLang="ja-JP" sz="1200" kern="1200" dirty="0" smtClean="0">
                <a:solidFill>
                  <a:schemeClr val="tx1"/>
                </a:solidFill>
                <a:effectLst/>
                <a:latin typeface="+mn-lt"/>
                <a:ea typeface="+mn-ea"/>
                <a:cs typeface="+mn-cs"/>
              </a:rPr>
              <a:t>3D</a:t>
            </a:r>
            <a:r>
              <a:rPr kumimoji="1" lang="ja-JP" altLang="en-US" sz="1200" kern="1200" dirty="0" smtClean="0">
                <a:solidFill>
                  <a:schemeClr val="tx1"/>
                </a:solidFill>
                <a:effectLst/>
                <a:latin typeface="+mn-lt"/>
                <a:ea typeface="+mn-ea"/>
                <a:cs typeface="+mn-cs"/>
              </a:rPr>
              <a:t>マウスを用いた</a:t>
            </a:r>
            <a:r>
              <a:rPr kumimoji="1" lang="ja-JP" altLang="ja-JP" sz="1200" kern="1200" dirty="0" smtClean="0">
                <a:solidFill>
                  <a:schemeClr val="tx1"/>
                </a:solidFill>
                <a:effectLst/>
                <a:latin typeface="+mn-lt"/>
                <a:ea typeface="+mn-ea"/>
                <a:cs typeface="+mn-cs"/>
              </a:rPr>
              <a:t>システムをそれぞれ用いて評価実験を行</a:t>
            </a:r>
            <a:r>
              <a:rPr kumimoji="1" lang="ja-JP" altLang="en-US" sz="1200" kern="1200" dirty="0" smtClean="0">
                <a:solidFill>
                  <a:schemeClr val="tx1"/>
                </a:solidFill>
                <a:effectLst/>
                <a:latin typeface="+mn-lt"/>
                <a:ea typeface="+mn-ea"/>
                <a:cs typeface="+mn-cs"/>
              </a:rPr>
              <a:t>いました</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被験者には各デバイスを用いて、操作対象であるコンプレッサのスレッショルド値の操作を</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分間行ってもらい</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「音をつぶしている感覚はあったか」「精密な操作は行いやすかったか」「デバイスは使い慣れやすかったか」の</a:t>
            </a:r>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項目について、</a:t>
            </a:r>
            <a:r>
              <a:rPr kumimoji="1" lang="en-US" altLang="ja-JP" sz="1200" kern="1200" dirty="0" smtClean="0">
                <a:solidFill>
                  <a:schemeClr val="tx1"/>
                </a:solidFill>
                <a:effectLst/>
                <a:latin typeface="+mn-lt"/>
                <a:ea typeface="+mn-ea"/>
                <a:cs typeface="+mn-cs"/>
              </a:rPr>
              <a:t>5</a:t>
            </a:r>
            <a:r>
              <a:rPr kumimoji="1" lang="ja-JP" altLang="ja-JP" sz="1200" kern="1200" dirty="0" smtClean="0">
                <a:solidFill>
                  <a:schemeClr val="tx1"/>
                </a:solidFill>
                <a:effectLst/>
                <a:latin typeface="+mn-lt"/>
                <a:ea typeface="+mn-ea"/>
                <a:cs typeface="+mn-cs"/>
              </a:rPr>
              <a:t>段階評価で回答を得</a:t>
            </a:r>
            <a:r>
              <a:rPr kumimoji="1" lang="ja-JP" altLang="en-US" sz="1200" kern="1200" dirty="0" smtClean="0">
                <a:solidFill>
                  <a:schemeClr val="tx1"/>
                </a:solidFill>
                <a:effectLst/>
                <a:latin typeface="+mn-lt"/>
                <a:ea typeface="+mn-ea"/>
                <a:cs typeface="+mn-cs"/>
              </a:rPr>
              <a:t>ました</a:t>
            </a:r>
            <a:r>
              <a:rPr kumimoji="1" lang="ja-JP" altLang="ja-JP" sz="1200" kern="1200" dirty="0" smtClean="0">
                <a:solidFill>
                  <a:schemeClr val="tx1"/>
                </a:solidFill>
                <a:effectLst/>
                <a:latin typeface="+mn-lt"/>
                <a:ea typeface="+mn-ea"/>
                <a:cs typeface="+mn-cs"/>
              </a:rPr>
              <a:t>。</a:t>
            </a:r>
            <a:r>
              <a:rPr lang="ja-JP" altLang="ja-JP" dirty="0" smtClean="0">
                <a:effectLst/>
              </a:rPr>
              <a:t> </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15</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回答は</a:t>
            </a:r>
            <a:r>
              <a:rPr kumimoji="1" lang="en-US" altLang="ja-JP" dirty="0" smtClean="0"/>
              <a:t>21</a:t>
            </a:r>
            <a:r>
              <a:rPr kumimoji="1" lang="ja-JP" altLang="en-US" dirty="0" smtClean="0"/>
              <a:t>名から得ることができました。被験者は本大学の「</a:t>
            </a:r>
            <a:r>
              <a:rPr kumimoji="1" lang="en-US" altLang="ja-JP" dirty="0" smtClean="0"/>
              <a:t>DAW</a:t>
            </a:r>
            <a:r>
              <a:rPr kumimoji="1" lang="ja-JP" altLang="en-US" dirty="0" smtClean="0"/>
              <a:t>演習」で</a:t>
            </a:r>
            <a:r>
              <a:rPr kumimoji="1" lang="en-US" altLang="ja-JP" dirty="0" smtClean="0"/>
              <a:t>DAW</a:t>
            </a:r>
            <a:r>
              <a:rPr kumimoji="1" lang="ja-JP" altLang="en-US" dirty="0" smtClean="0"/>
              <a:t>の操作を学ぶ学生を対象にしました。</a:t>
            </a:r>
            <a:endParaRPr kumimoji="1" lang="en-US" altLang="ja-JP" dirty="0" smtClean="0"/>
          </a:p>
          <a:p>
            <a:endParaRPr kumimoji="1" lang="en-US" altLang="ja-JP" dirty="0" smtClean="0"/>
          </a:p>
          <a:p>
            <a:r>
              <a:rPr kumimoji="1" lang="ja-JP" altLang="en-US" dirty="0" smtClean="0"/>
              <a:t>統計分析には</a:t>
            </a:r>
            <a:r>
              <a:rPr kumimoji="1" lang="en-US" altLang="ja-JP" dirty="0" smtClean="0"/>
              <a:t>SPSS</a:t>
            </a:r>
            <a:r>
              <a:rPr kumimoji="1" lang="ja-JP" altLang="en-US" dirty="0" smtClean="0"/>
              <a:t>を使用し、クラスカル・ウォリスの検定により、各デバイス間の差の検定を行ったところ、</a:t>
            </a:r>
            <a:endParaRPr kumimoji="1" lang="en-US" altLang="ja-JP" dirty="0" smtClean="0"/>
          </a:p>
          <a:p>
            <a:r>
              <a:rPr kumimoji="1" lang="ja-JP" altLang="en-US" dirty="0" smtClean="0"/>
              <a:t>（</a:t>
            </a:r>
            <a:r>
              <a:rPr kumimoji="1" lang="en-US" altLang="ja-JP" dirty="0" smtClean="0"/>
              <a:t>↓</a:t>
            </a:r>
            <a:r>
              <a:rPr kumimoji="1" lang="ja-JP" altLang="en-US" dirty="0" smtClean="0"/>
              <a:t>）</a:t>
            </a:r>
            <a:r>
              <a:rPr kumimoji="1" lang="en-US" altLang="ja-JP" dirty="0" smtClean="0"/>
              <a:t>3</a:t>
            </a:r>
            <a:r>
              <a:rPr kumimoji="1" lang="ja-JP" altLang="en-US" dirty="0" smtClean="0"/>
              <a:t>つの項目全てで、本システムが有意によいという結果が得られました。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16</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ここからは詳細結果ですが、</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まず項目</a:t>
            </a:r>
            <a:r>
              <a:rPr kumimoji="1" lang="en-US" altLang="ja-JP" sz="1200" kern="1200" dirty="0" smtClean="0">
                <a:solidFill>
                  <a:schemeClr val="tx1"/>
                </a:solidFill>
                <a:effectLst/>
                <a:latin typeface="+mn-lt"/>
                <a:ea typeface="+mn-ea"/>
                <a:cs typeface="+mn-cs"/>
              </a:rPr>
              <a:t>1</a:t>
            </a:r>
            <a:r>
              <a:rPr kumimoji="1" lang="ja-JP" altLang="en-US" sz="1200" kern="1200" dirty="0" smtClean="0">
                <a:solidFill>
                  <a:schemeClr val="tx1"/>
                </a:solidFill>
                <a:effectLst/>
                <a:latin typeface="+mn-lt"/>
                <a:ea typeface="+mn-ea"/>
                <a:cs typeface="+mn-cs"/>
              </a:rPr>
              <a:t>では、</a:t>
            </a:r>
            <a:r>
              <a:rPr kumimoji="1" lang="ja-JP" altLang="ja-JP" sz="1200" kern="1200" dirty="0" smtClean="0">
                <a:solidFill>
                  <a:schemeClr val="tx1"/>
                </a:solidFill>
                <a:effectLst/>
                <a:latin typeface="+mn-lt"/>
                <a:ea typeface="+mn-ea"/>
                <a:cs typeface="+mn-cs"/>
              </a:rPr>
              <a:t>各デバイスの平均ランクは</a:t>
            </a:r>
            <a:r>
              <a:rPr kumimoji="1" lang="en-US" altLang="ja-JP" sz="1200" kern="1200" dirty="0" smtClean="0">
                <a:solidFill>
                  <a:schemeClr val="tx1"/>
                </a:solidFill>
                <a:effectLst/>
                <a:latin typeface="+mn-lt"/>
                <a:ea typeface="+mn-ea"/>
                <a:cs typeface="+mn-cs"/>
              </a:rPr>
              <a:t>3D</a:t>
            </a:r>
            <a:r>
              <a:rPr kumimoji="1" lang="ja-JP" altLang="ja-JP" sz="1200" kern="1200" dirty="0" smtClean="0">
                <a:solidFill>
                  <a:schemeClr val="tx1"/>
                </a:solidFill>
                <a:effectLst/>
                <a:latin typeface="+mn-lt"/>
                <a:ea typeface="+mn-ea"/>
                <a:cs typeface="+mn-cs"/>
              </a:rPr>
              <a:t>マウスが最も高いスコアを得</a:t>
            </a:r>
            <a:r>
              <a:rPr kumimoji="1" lang="ja-JP" altLang="en-US" sz="1200" kern="1200" dirty="0" smtClean="0">
                <a:solidFill>
                  <a:schemeClr val="tx1"/>
                </a:solidFill>
                <a:effectLst/>
                <a:latin typeface="+mn-lt"/>
                <a:ea typeface="+mn-ea"/>
                <a:cs typeface="+mn-cs"/>
              </a:rPr>
              <a:t>ました。</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デバイスのペアごとの差の比較では、マウス</a:t>
            </a:r>
            <a:r>
              <a:rPr kumimoji="1" lang="ja-JP" altLang="en-US" sz="1200" kern="1200" dirty="0" smtClean="0">
                <a:solidFill>
                  <a:schemeClr val="tx1"/>
                </a:solidFill>
                <a:effectLst/>
                <a:latin typeface="+mn-lt"/>
                <a:ea typeface="+mn-ea"/>
                <a:cs typeface="+mn-cs"/>
              </a:rPr>
              <a:t>と</a:t>
            </a:r>
            <a:r>
              <a:rPr kumimoji="1" lang="en-US" altLang="ja-JP" sz="1200" kern="1200" dirty="0" smtClean="0">
                <a:solidFill>
                  <a:schemeClr val="tx1"/>
                </a:solidFill>
                <a:effectLst/>
                <a:latin typeface="+mn-lt"/>
                <a:ea typeface="+mn-ea"/>
                <a:cs typeface="+mn-cs"/>
              </a:rPr>
              <a:t>3D</a:t>
            </a:r>
            <a:r>
              <a:rPr kumimoji="1" lang="ja-JP" altLang="en-US" sz="1200" kern="1200" dirty="0" smtClean="0">
                <a:solidFill>
                  <a:schemeClr val="tx1"/>
                </a:solidFill>
                <a:effectLst/>
                <a:latin typeface="+mn-lt"/>
                <a:ea typeface="+mn-ea"/>
                <a:cs typeface="+mn-cs"/>
              </a:rPr>
              <a:t>マウス</a:t>
            </a:r>
            <a:r>
              <a:rPr kumimoji="1" lang="ja-JP" altLang="ja-JP" sz="1200" kern="1200" dirty="0" smtClean="0">
                <a:solidFill>
                  <a:schemeClr val="tx1"/>
                </a:solidFill>
                <a:effectLst/>
                <a:latin typeface="+mn-lt"/>
                <a:ea typeface="+mn-ea"/>
                <a:cs typeface="+mn-cs"/>
              </a:rPr>
              <a:t>の間</a:t>
            </a:r>
            <a:r>
              <a:rPr kumimoji="1" lang="ja-JP" altLang="en-US" sz="1200" kern="1200" dirty="0" smtClean="0">
                <a:solidFill>
                  <a:schemeClr val="tx1"/>
                </a:solidFill>
                <a:effectLst/>
                <a:latin typeface="+mn-lt"/>
                <a:ea typeface="+mn-ea"/>
                <a:cs typeface="+mn-cs"/>
              </a:rPr>
              <a:t>に有意差が認められ、</a:t>
            </a:r>
            <a:r>
              <a:rPr kumimoji="1" lang="ja-JP" altLang="ja-JP" sz="1200" kern="1200" dirty="0" smtClean="0">
                <a:solidFill>
                  <a:schemeClr val="tx1"/>
                </a:solidFill>
                <a:effectLst/>
                <a:latin typeface="+mn-lt"/>
                <a:ea typeface="+mn-ea"/>
                <a:cs typeface="+mn-cs"/>
              </a:rPr>
              <a:t>これにより、</a:t>
            </a: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3D</a:t>
            </a:r>
            <a:r>
              <a:rPr kumimoji="1" lang="ja-JP" altLang="ja-JP" sz="1200" kern="1200" dirty="0" smtClean="0">
                <a:solidFill>
                  <a:schemeClr val="tx1"/>
                </a:solidFill>
                <a:effectLst/>
                <a:latin typeface="+mn-lt"/>
                <a:ea typeface="+mn-ea"/>
                <a:cs typeface="+mn-cs"/>
              </a:rPr>
              <a:t>マウスを用いたシステムはマウスを用いるものと比べ、音をつぶしている感覚があるということが示されてい</a:t>
            </a:r>
            <a:r>
              <a:rPr kumimoji="1" lang="ja-JP" altLang="en-US" sz="1200" kern="1200" dirty="0" smtClean="0">
                <a:solidFill>
                  <a:schemeClr val="tx1"/>
                </a:solidFill>
                <a:effectLst/>
                <a:latin typeface="+mn-lt"/>
                <a:ea typeface="+mn-ea"/>
                <a:cs typeface="+mn-cs"/>
              </a:rPr>
              <a:t>ます。</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17</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項目</a:t>
            </a:r>
            <a:r>
              <a:rPr kumimoji="1" lang="en-US" altLang="ja-JP" sz="1200" kern="1200" dirty="0" smtClean="0">
                <a:solidFill>
                  <a:schemeClr val="tx1"/>
                </a:solidFill>
                <a:effectLst/>
                <a:latin typeface="+mn-lt"/>
                <a:ea typeface="+mn-ea"/>
                <a:cs typeface="+mn-cs"/>
              </a:rPr>
              <a:t>2</a:t>
            </a:r>
            <a:r>
              <a:rPr kumimoji="1" lang="ja-JP" altLang="en-US" sz="1200" kern="1200" dirty="0" smtClean="0">
                <a:solidFill>
                  <a:schemeClr val="tx1"/>
                </a:solidFill>
                <a:effectLst/>
                <a:latin typeface="+mn-lt"/>
                <a:ea typeface="+mn-ea"/>
                <a:cs typeface="+mn-cs"/>
              </a:rPr>
              <a:t>でも、</a:t>
            </a:r>
            <a:r>
              <a:rPr kumimoji="1" lang="ja-JP" altLang="ja-JP" sz="1200" kern="1200" dirty="0" smtClean="0">
                <a:solidFill>
                  <a:schemeClr val="tx1"/>
                </a:solidFill>
                <a:effectLst/>
                <a:latin typeface="+mn-lt"/>
                <a:ea typeface="+mn-ea"/>
                <a:cs typeface="+mn-cs"/>
              </a:rPr>
              <a:t>各デバイスの平均ランクは</a:t>
            </a:r>
            <a:r>
              <a:rPr kumimoji="1" lang="en-US" altLang="ja-JP" sz="1200" kern="1200" dirty="0" smtClean="0">
                <a:solidFill>
                  <a:schemeClr val="tx1"/>
                </a:solidFill>
                <a:effectLst/>
                <a:latin typeface="+mn-lt"/>
                <a:ea typeface="+mn-ea"/>
                <a:cs typeface="+mn-cs"/>
              </a:rPr>
              <a:t>3D</a:t>
            </a:r>
            <a:r>
              <a:rPr kumimoji="1" lang="ja-JP" altLang="ja-JP" sz="1200" kern="1200" dirty="0" smtClean="0">
                <a:solidFill>
                  <a:schemeClr val="tx1"/>
                </a:solidFill>
                <a:effectLst/>
                <a:latin typeface="+mn-lt"/>
                <a:ea typeface="+mn-ea"/>
                <a:cs typeface="+mn-cs"/>
              </a:rPr>
              <a:t>マウスが最も高いスコアを得</a:t>
            </a:r>
            <a:r>
              <a:rPr kumimoji="1" lang="ja-JP" altLang="en-US" sz="1200" kern="1200" dirty="0" smtClean="0">
                <a:solidFill>
                  <a:schemeClr val="tx1"/>
                </a:solidFill>
                <a:effectLst/>
                <a:latin typeface="+mn-lt"/>
                <a:ea typeface="+mn-ea"/>
                <a:cs typeface="+mn-cs"/>
              </a:rPr>
              <a:t>ました。</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デバイスのペアごとの差の比較では、マウス</a:t>
            </a:r>
            <a:r>
              <a:rPr kumimoji="1" lang="ja-JP" altLang="en-US" sz="1200" kern="1200" dirty="0" smtClean="0">
                <a:solidFill>
                  <a:schemeClr val="tx1"/>
                </a:solidFill>
                <a:effectLst/>
                <a:latin typeface="+mn-lt"/>
                <a:ea typeface="+mn-ea"/>
                <a:cs typeface="+mn-cs"/>
              </a:rPr>
              <a:t>と</a:t>
            </a:r>
            <a:r>
              <a:rPr kumimoji="1" lang="en-US" altLang="ja-JP" sz="1200" kern="1200" dirty="0" smtClean="0">
                <a:solidFill>
                  <a:schemeClr val="tx1"/>
                </a:solidFill>
                <a:effectLst/>
                <a:latin typeface="+mn-lt"/>
                <a:ea typeface="+mn-ea"/>
                <a:cs typeface="+mn-cs"/>
              </a:rPr>
              <a:t>3D</a:t>
            </a:r>
            <a:r>
              <a:rPr kumimoji="1" lang="ja-JP" altLang="en-US" sz="1200" kern="1200" dirty="0" smtClean="0">
                <a:solidFill>
                  <a:schemeClr val="tx1"/>
                </a:solidFill>
                <a:effectLst/>
                <a:latin typeface="+mn-lt"/>
                <a:ea typeface="+mn-ea"/>
                <a:cs typeface="+mn-cs"/>
              </a:rPr>
              <a:t>マウス、</a:t>
            </a:r>
            <a:r>
              <a:rPr kumimoji="1" lang="en-US" altLang="ja-JP" sz="1200" kern="1200" dirty="0" err="1" smtClean="0">
                <a:solidFill>
                  <a:schemeClr val="tx1"/>
                </a:solidFill>
                <a:effectLst/>
                <a:latin typeface="+mn-lt"/>
                <a:ea typeface="+mn-ea"/>
                <a:cs typeface="+mn-cs"/>
              </a:rPr>
              <a:t>Kinect</a:t>
            </a:r>
            <a:r>
              <a:rPr kumimoji="1" lang="ja-JP" altLang="en-US" sz="1200" kern="1200" dirty="0" smtClean="0">
                <a:solidFill>
                  <a:schemeClr val="tx1"/>
                </a:solidFill>
                <a:effectLst/>
                <a:latin typeface="+mn-lt"/>
                <a:ea typeface="+mn-ea"/>
                <a:cs typeface="+mn-cs"/>
              </a:rPr>
              <a:t>と</a:t>
            </a:r>
            <a:r>
              <a:rPr kumimoji="1" lang="en-US" altLang="ja-JP" sz="1200" kern="1200" dirty="0" smtClean="0">
                <a:solidFill>
                  <a:schemeClr val="tx1"/>
                </a:solidFill>
                <a:effectLst/>
                <a:latin typeface="+mn-lt"/>
                <a:ea typeface="+mn-ea"/>
                <a:cs typeface="+mn-cs"/>
              </a:rPr>
              <a:t>3D</a:t>
            </a:r>
            <a:r>
              <a:rPr kumimoji="1" lang="ja-JP" altLang="en-US" sz="1200" kern="1200" dirty="0" smtClean="0">
                <a:solidFill>
                  <a:schemeClr val="tx1"/>
                </a:solidFill>
                <a:effectLst/>
                <a:latin typeface="+mn-lt"/>
                <a:ea typeface="+mn-ea"/>
                <a:cs typeface="+mn-cs"/>
              </a:rPr>
              <a:t>マウス</a:t>
            </a:r>
            <a:r>
              <a:rPr kumimoji="1" lang="ja-JP" altLang="ja-JP" sz="1200" kern="1200" dirty="0" smtClean="0">
                <a:solidFill>
                  <a:schemeClr val="tx1"/>
                </a:solidFill>
                <a:effectLst/>
                <a:latin typeface="+mn-lt"/>
                <a:ea typeface="+mn-ea"/>
                <a:cs typeface="+mn-cs"/>
              </a:rPr>
              <a:t>の間</a:t>
            </a:r>
            <a:r>
              <a:rPr kumimoji="1" lang="ja-JP" altLang="en-US" sz="1200" kern="1200" dirty="0" smtClean="0">
                <a:solidFill>
                  <a:schemeClr val="tx1"/>
                </a:solidFill>
                <a:effectLst/>
                <a:latin typeface="+mn-lt"/>
                <a:ea typeface="+mn-ea"/>
                <a:cs typeface="+mn-cs"/>
              </a:rPr>
              <a:t>に有意差が認められ、</a:t>
            </a:r>
            <a:r>
              <a:rPr kumimoji="1" lang="ja-JP" altLang="ja-JP" sz="1200" kern="1200" dirty="0" smtClean="0">
                <a:solidFill>
                  <a:schemeClr val="tx1"/>
                </a:solidFill>
                <a:effectLst/>
                <a:latin typeface="+mn-lt"/>
                <a:ea typeface="+mn-ea"/>
                <a:cs typeface="+mn-cs"/>
              </a:rPr>
              <a:t>これにより、</a:t>
            </a: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3D</a:t>
            </a:r>
            <a:r>
              <a:rPr kumimoji="1" lang="ja-JP" altLang="ja-JP" sz="1200" kern="1200" dirty="0" smtClean="0">
                <a:solidFill>
                  <a:schemeClr val="tx1"/>
                </a:solidFill>
                <a:effectLst/>
                <a:latin typeface="+mn-lt"/>
                <a:ea typeface="+mn-ea"/>
                <a:cs typeface="+mn-cs"/>
              </a:rPr>
              <a:t>マウスを用いたシステムはマウス</a:t>
            </a:r>
            <a:r>
              <a:rPr kumimoji="1" lang="ja-JP" altLang="en-US" sz="1200" kern="1200" dirty="0" smtClean="0">
                <a:solidFill>
                  <a:schemeClr val="tx1"/>
                </a:solidFill>
                <a:effectLst/>
                <a:latin typeface="+mn-lt"/>
                <a:ea typeface="+mn-ea"/>
                <a:cs typeface="+mn-cs"/>
              </a:rPr>
              <a:t>や</a:t>
            </a:r>
            <a:r>
              <a:rPr kumimoji="1" lang="en-US" altLang="ja-JP" sz="1200" kern="1200" dirty="0" err="1" smtClean="0">
                <a:solidFill>
                  <a:schemeClr val="tx1"/>
                </a:solidFill>
                <a:effectLst/>
                <a:latin typeface="+mn-lt"/>
                <a:ea typeface="+mn-ea"/>
                <a:cs typeface="+mn-cs"/>
              </a:rPr>
              <a:t>Kinect</a:t>
            </a:r>
            <a:r>
              <a:rPr kumimoji="1" lang="ja-JP" altLang="ja-JP" sz="1200" kern="1200" dirty="0" smtClean="0">
                <a:solidFill>
                  <a:schemeClr val="tx1"/>
                </a:solidFill>
                <a:effectLst/>
                <a:latin typeface="+mn-lt"/>
                <a:ea typeface="+mn-ea"/>
                <a:cs typeface="+mn-cs"/>
              </a:rPr>
              <a:t>を用いるものと比べ、</a:t>
            </a:r>
            <a:r>
              <a:rPr kumimoji="1" lang="ja-JP" altLang="en-US" sz="1200" kern="1200" dirty="0" smtClean="0">
                <a:solidFill>
                  <a:schemeClr val="tx1"/>
                </a:solidFill>
                <a:effectLst/>
                <a:latin typeface="+mn-lt"/>
                <a:ea typeface="+mn-ea"/>
                <a:cs typeface="+mn-cs"/>
              </a:rPr>
              <a:t>精密な操作が行いやすい</a:t>
            </a:r>
            <a:r>
              <a:rPr kumimoji="1" lang="ja-JP" altLang="ja-JP" sz="1200" kern="1200" dirty="0" smtClean="0">
                <a:solidFill>
                  <a:schemeClr val="tx1"/>
                </a:solidFill>
                <a:effectLst/>
                <a:latin typeface="+mn-lt"/>
                <a:ea typeface="+mn-ea"/>
                <a:cs typeface="+mn-cs"/>
              </a:rPr>
              <a:t>ということが示されてい</a:t>
            </a:r>
            <a:r>
              <a:rPr kumimoji="1" lang="ja-JP" altLang="en-US" sz="1200" kern="1200" dirty="0" smtClean="0">
                <a:solidFill>
                  <a:schemeClr val="tx1"/>
                </a:solidFill>
                <a:effectLst/>
                <a:latin typeface="+mn-lt"/>
                <a:ea typeface="+mn-ea"/>
                <a:cs typeface="+mn-cs"/>
              </a:rPr>
              <a:t>ます。</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18</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項目</a:t>
            </a:r>
            <a:r>
              <a:rPr kumimoji="1" lang="en-US" altLang="ja-JP" sz="1200" kern="1200" dirty="0" smtClean="0">
                <a:solidFill>
                  <a:schemeClr val="tx1"/>
                </a:solidFill>
                <a:effectLst/>
                <a:latin typeface="+mn-lt"/>
                <a:ea typeface="+mn-ea"/>
                <a:cs typeface="+mn-cs"/>
              </a:rPr>
              <a:t>3</a:t>
            </a:r>
            <a:r>
              <a:rPr kumimoji="1" lang="ja-JP" altLang="en-US" sz="1200" kern="1200" dirty="0" smtClean="0">
                <a:solidFill>
                  <a:schemeClr val="tx1"/>
                </a:solidFill>
                <a:effectLst/>
                <a:latin typeface="+mn-lt"/>
                <a:ea typeface="+mn-ea"/>
                <a:cs typeface="+mn-cs"/>
              </a:rPr>
              <a:t>でも、</a:t>
            </a:r>
            <a:r>
              <a:rPr kumimoji="1" lang="ja-JP" altLang="ja-JP" sz="1200" kern="1200" dirty="0" smtClean="0">
                <a:solidFill>
                  <a:schemeClr val="tx1"/>
                </a:solidFill>
                <a:effectLst/>
                <a:latin typeface="+mn-lt"/>
                <a:ea typeface="+mn-ea"/>
                <a:cs typeface="+mn-cs"/>
              </a:rPr>
              <a:t>各デバイスの平均ランクは</a:t>
            </a:r>
            <a:r>
              <a:rPr kumimoji="1" lang="en-US" altLang="ja-JP" sz="1200" kern="1200" dirty="0" smtClean="0">
                <a:solidFill>
                  <a:schemeClr val="tx1"/>
                </a:solidFill>
                <a:effectLst/>
                <a:latin typeface="+mn-lt"/>
                <a:ea typeface="+mn-ea"/>
                <a:cs typeface="+mn-cs"/>
              </a:rPr>
              <a:t>3D</a:t>
            </a:r>
            <a:r>
              <a:rPr kumimoji="1" lang="ja-JP" altLang="ja-JP" sz="1200" kern="1200" dirty="0" smtClean="0">
                <a:solidFill>
                  <a:schemeClr val="tx1"/>
                </a:solidFill>
                <a:effectLst/>
                <a:latin typeface="+mn-lt"/>
                <a:ea typeface="+mn-ea"/>
                <a:cs typeface="+mn-cs"/>
              </a:rPr>
              <a:t>マウスが最も高いスコアを得</a:t>
            </a:r>
            <a:r>
              <a:rPr kumimoji="1" lang="ja-JP" altLang="en-US" sz="1200" kern="1200" dirty="0" smtClean="0">
                <a:solidFill>
                  <a:schemeClr val="tx1"/>
                </a:solidFill>
                <a:effectLst/>
                <a:latin typeface="+mn-lt"/>
                <a:ea typeface="+mn-ea"/>
                <a:cs typeface="+mn-cs"/>
              </a:rPr>
              <a:t>ました。</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デバイスのペアごとの差の比較では、</a:t>
            </a:r>
            <a:r>
              <a:rPr kumimoji="1" lang="en-US" altLang="ja-JP" sz="1200" kern="1200" dirty="0" err="1" smtClean="0">
                <a:solidFill>
                  <a:schemeClr val="tx1"/>
                </a:solidFill>
                <a:effectLst/>
                <a:latin typeface="+mn-lt"/>
                <a:ea typeface="+mn-ea"/>
                <a:cs typeface="+mn-cs"/>
              </a:rPr>
              <a:t>Kinect</a:t>
            </a:r>
            <a:r>
              <a:rPr kumimoji="1" lang="ja-JP" altLang="en-US" sz="1200" kern="1200" dirty="0" smtClean="0">
                <a:solidFill>
                  <a:schemeClr val="tx1"/>
                </a:solidFill>
                <a:effectLst/>
                <a:latin typeface="+mn-lt"/>
                <a:ea typeface="+mn-ea"/>
                <a:cs typeface="+mn-cs"/>
              </a:rPr>
              <a:t>と</a:t>
            </a:r>
            <a:r>
              <a:rPr kumimoji="1" lang="en-US" altLang="ja-JP" sz="1200" kern="1200" dirty="0" smtClean="0">
                <a:solidFill>
                  <a:schemeClr val="tx1"/>
                </a:solidFill>
                <a:effectLst/>
                <a:latin typeface="+mn-lt"/>
                <a:ea typeface="+mn-ea"/>
                <a:cs typeface="+mn-cs"/>
              </a:rPr>
              <a:t>3D</a:t>
            </a:r>
            <a:r>
              <a:rPr kumimoji="1" lang="ja-JP" altLang="en-US" sz="1200" kern="1200" dirty="0" smtClean="0">
                <a:solidFill>
                  <a:schemeClr val="tx1"/>
                </a:solidFill>
                <a:effectLst/>
                <a:latin typeface="+mn-lt"/>
                <a:ea typeface="+mn-ea"/>
                <a:cs typeface="+mn-cs"/>
              </a:rPr>
              <a:t>マウス</a:t>
            </a:r>
            <a:r>
              <a:rPr kumimoji="1" lang="ja-JP" altLang="ja-JP" sz="1200" kern="1200" dirty="0" smtClean="0">
                <a:solidFill>
                  <a:schemeClr val="tx1"/>
                </a:solidFill>
                <a:effectLst/>
                <a:latin typeface="+mn-lt"/>
                <a:ea typeface="+mn-ea"/>
                <a:cs typeface="+mn-cs"/>
              </a:rPr>
              <a:t>の間</a:t>
            </a:r>
            <a:r>
              <a:rPr kumimoji="1" lang="ja-JP" altLang="en-US" sz="1200" kern="1200" dirty="0" smtClean="0">
                <a:solidFill>
                  <a:schemeClr val="tx1"/>
                </a:solidFill>
                <a:effectLst/>
                <a:latin typeface="+mn-lt"/>
                <a:ea typeface="+mn-ea"/>
                <a:cs typeface="+mn-cs"/>
              </a:rPr>
              <a:t>に有意差が認められ、</a:t>
            </a:r>
            <a:r>
              <a:rPr kumimoji="1" lang="ja-JP" altLang="ja-JP" sz="1200" kern="1200" dirty="0" smtClean="0">
                <a:solidFill>
                  <a:schemeClr val="tx1"/>
                </a:solidFill>
                <a:effectLst/>
                <a:latin typeface="+mn-lt"/>
                <a:ea typeface="+mn-ea"/>
                <a:cs typeface="+mn-cs"/>
              </a:rPr>
              <a:t>これにより、</a:t>
            </a: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3D</a:t>
            </a:r>
            <a:r>
              <a:rPr kumimoji="1" lang="ja-JP" altLang="ja-JP" sz="1200" kern="1200" dirty="0" smtClean="0">
                <a:solidFill>
                  <a:schemeClr val="tx1"/>
                </a:solidFill>
                <a:effectLst/>
                <a:latin typeface="+mn-lt"/>
                <a:ea typeface="+mn-ea"/>
                <a:cs typeface="+mn-cs"/>
              </a:rPr>
              <a:t>マウスを用いたシステムは</a:t>
            </a:r>
            <a:r>
              <a:rPr kumimoji="1" lang="en-US" altLang="ja-JP" sz="1200" kern="1200" dirty="0" err="1" smtClean="0">
                <a:solidFill>
                  <a:schemeClr val="tx1"/>
                </a:solidFill>
                <a:effectLst/>
                <a:latin typeface="+mn-lt"/>
                <a:ea typeface="+mn-ea"/>
                <a:cs typeface="+mn-cs"/>
              </a:rPr>
              <a:t>Kinect</a:t>
            </a:r>
            <a:r>
              <a:rPr kumimoji="1" lang="ja-JP" altLang="ja-JP" sz="1200" kern="1200" dirty="0" smtClean="0">
                <a:solidFill>
                  <a:schemeClr val="tx1"/>
                </a:solidFill>
                <a:effectLst/>
                <a:latin typeface="+mn-lt"/>
                <a:ea typeface="+mn-ea"/>
                <a:cs typeface="+mn-cs"/>
              </a:rPr>
              <a:t>を用いるものと比べ、</a:t>
            </a:r>
            <a:r>
              <a:rPr kumimoji="1" lang="ja-JP" altLang="en-US" sz="1200" kern="1200" dirty="0" smtClean="0">
                <a:solidFill>
                  <a:schemeClr val="tx1"/>
                </a:solidFill>
                <a:effectLst/>
                <a:latin typeface="+mn-lt"/>
                <a:ea typeface="+mn-ea"/>
                <a:cs typeface="+mn-cs"/>
              </a:rPr>
              <a:t>デバイスを使い慣れやすい</a:t>
            </a:r>
            <a:r>
              <a:rPr kumimoji="1" lang="ja-JP" altLang="ja-JP" sz="1200" kern="1200" dirty="0" smtClean="0">
                <a:solidFill>
                  <a:schemeClr val="tx1"/>
                </a:solidFill>
                <a:effectLst/>
                <a:latin typeface="+mn-lt"/>
                <a:ea typeface="+mn-ea"/>
                <a:cs typeface="+mn-cs"/>
              </a:rPr>
              <a:t>ということが示されてい</a:t>
            </a:r>
            <a:r>
              <a:rPr kumimoji="1" lang="ja-JP" altLang="en-US" sz="1200" kern="1200" dirty="0" smtClean="0">
                <a:solidFill>
                  <a:schemeClr val="tx1"/>
                </a:solidFill>
                <a:effectLst/>
                <a:latin typeface="+mn-lt"/>
                <a:ea typeface="+mn-ea"/>
                <a:cs typeface="+mn-cs"/>
              </a:rPr>
              <a:t>ます。</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19</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今後の課題としては、今回開発したシステムは</a:t>
            </a:r>
            <a:r>
              <a:rPr kumimoji="1" lang="en-US" altLang="ja-JP" sz="1200" kern="1200" dirty="0" smtClean="0">
                <a:solidFill>
                  <a:schemeClr val="tx1"/>
                </a:solidFill>
                <a:effectLst/>
                <a:latin typeface="+mn-lt"/>
                <a:ea typeface="+mn-ea"/>
                <a:cs typeface="+mn-cs"/>
              </a:rPr>
              <a:t>Max</a:t>
            </a:r>
            <a:r>
              <a:rPr kumimoji="1" lang="ja-JP" altLang="ja-JP" sz="1200" kern="1200" dirty="0" smtClean="0">
                <a:solidFill>
                  <a:schemeClr val="tx1"/>
                </a:solidFill>
                <a:effectLst/>
                <a:latin typeface="+mn-lt"/>
                <a:ea typeface="+mn-ea"/>
                <a:cs typeface="+mn-cs"/>
              </a:rPr>
              <a:t>上でのみ動作する仕様のため、実際の</a:t>
            </a:r>
            <a:r>
              <a:rPr kumimoji="1" lang="en-US" altLang="ja-JP" sz="1200" kern="1200" dirty="0" smtClean="0">
                <a:solidFill>
                  <a:schemeClr val="tx1"/>
                </a:solidFill>
                <a:effectLst/>
                <a:latin typeface="+mn-lt"/>
                <a:ea typeface="+mn-ea"/>
                <a:cs typeface="+mn-cs"/>
              </a:rPr>
              <a:t>DAW</a:t>
            </a:r>
            <a:r>
              <a:rPr kumimoji="1" lang="ja-JP" altLang="ja-JP" sz="1200" kern="1200" dirty="0" smtClean="0">
                <a:solidFill>
                  <a:schemeClr val="tx1"/>
                </a:solidFill>
                <a:effectLst/>
                <a:latin typeface="+mn-lt"/>
                <a:ea typeface="+mn-ea"/>
                <a:cs typeface="+mn-cs"/>
              </a:rPr>
              <a:t>上で使用できるようにするためのプラグイン化や、</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スレッショルド以外のパラメータ</a:t>
            </a:r>
            <a:r>
              <a:rPr kumimoji="1" lang="ja-JP" altLang="en-US" sz="1200" kern="1200" dirty="0" smtClean="0">
                <a:solidFill>
                  <a:schemeClr val="tx1"/>
                </a:solidFill>
                <a:effectLst/>
                <a:latin typeface="+mn-lt"/>
                <a:ea typeface="+mn-ea"/>
                <a:cs typeface="+mn-cs"/>
              </a:rPr>
              <a:t>や、他のエフェクタで</a:t>
            </a:r>
            <a:r>
              <a:rPr kumimoji="1" lang="ja-JP" altLang="ja-JP" sz="1200" kern="1200" dirty="0" smtClean="0">
                <a:solidFill>
                  <a:schemeClr val="tx1"/>
                </a:solidFill>
                <a:effectLst/>
                <a:latin typeface="+mn-lt"/>
                <a:ea typeface="+mn-ea"/>
                <a:cs typeface="+mn-cs"/>
              </a:rPr>
              <a:t>の操作方法の検討・実装などが挙げられ</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また、操作に対し何らかの力覚フィードバックを与える方法についても検討できればと考えています。</a:t>
            </a:r>
            <a:endParaRPr kumimoji="1" lang="en-US" altLang="ja-JP" sz="1200" kern="1200" dirty="0" smtClean="0">
              <a:solidFill>
                <a:schemeClr val="tx1"/>
              </a:solidFill>
              <a:effectLst/>
              <a:latin typeface="+mn-lt"/>
              <a:ea typeface="+mn-ea"/>
              <a:cs typeface="+mn-cs"/>
            </a:endParaRPr>
          </a:p>
          <a:p>
            <a:endParaRPr kumimoji="1" lang="ja-JP"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もうひとつ</a:t>
            </a:r>
            <a:r>
              <a:rPr kumimoji="1" lang="ja-JP" altLang="ja-JP" sz="1200" kern="1200" dirty="0" smtClean="0">
                <a:solidFill>
                  <a:schemeClr val="tx1"/>
                </a:solidFill>
                <a:effectLst/>
                <a:latin typeface="+mn-lt"/>
                <a:ea typeface="+mn-ea"/>
                <a:cs typeface="+mn-cs"/>
              </a:rPr>
              <a:t>、今回の実験は学生を対象に行なったため初学者からのデータは得られたが、より本格的な制作をされている方からの意見はいただけていないため、</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制作の現場で働くプロの方からの意見もいただき、システムの改善に活かす必要があると考え</a:t>
            </a:r>
            <a:r>
              <a:rPr kumimoji="1" lang="ja-JP" altLang="en-US" sz="1200" kern="1200" dirty="0" smtClean="0">
                <a:solidFill>
                  <a:schemeClr val="tx1"/>
                </a:solidFill>
                <a:effectLst/>
                <a:latin typeface="+mn-lt"/>
                <a:ea typeface="+mn-ea"/>
                <a:cs typeface="+mn-cs"/>
              </a:rPr>
              <a:t>ています</a:t>
            </a:r>
            <a:r>
              <a:rPr kumimoji="1" lang="ja-JP" altLang="ja-JP" sz="1200" kern="1200" dirty="0" smtClean="0">
                <a:solidFill>
                  <a:schemeClr val="tx1"/>
                </a:solidFill>
                <a:effectLst/>
                <a:latin typeface="+mn-lt"/>
                <a:ea typeface="+mn-ea"/>
                <a:cs typeface="+mn-cs"/>
              </a:rPr>
              <a:t>。</a:t>
            </a:r>
          </a:p>
          <a:p>
            <a:endParaRPr kumimoji="1" lang="en-US" altLang="ja-JP" dirty="0" smtClean="0"/>
          </a:p>
          <a:p>
            <a:endParaRPr kumimoji="1" lang="en-US" altLang="ja-JP" dirty="0" smtClean="0"/>
          </a:p>
          <a:p>
            <a:r>
              <a:rPr kumimoji="1" lang="ja-JP" altLang="en-US" dirty="0" smtClean="0"/>
              <a:t>・その他のエフェクタについての展望</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20</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Clr>
                <a:schemeClr val="accent1"/>
              </a:buClr>
            </a:pPr>
            <a:r>
              <a:rPr kumimoji="1" lang="ja-JP" altLang="en-US" dirty="0" smtClean="0"/>
              <a:t>まとめとしましては、まず今回、</a:t>
            </a:r>
            <a:r>
              <a:rPr lang="ja-JP" altLang="en-US" sz="1200" dirty="0" smtClean="0">
                <a:latin typeface="+mn-ea"/>
              </a:rPr>
              <a:t>コンプレッサの操作齟齬を解消するため、物理的に</a:t>
            </a:r>
            <a:r>
              <a:rPr lang="ja-JP" altLang="ja-JP" sz="1200" dirty="0" smtClean="0">
                <a:latin typeface="+mn-ea"/>
              </a:rPr>
              <a:t>　</a:t>
            </a:r>
            <a:r>
              <a:rPr lang="ja-JP" altLang="en-US" sz="1200" dirty="0" smtClean="0">
                <a:latin typeface="+mn-ea"/>
              </a:rPr>
              <a:t>「つぶす」動作で操作を行うインタフェイスを制作しました。</a:t>
            </a:r>
            <a:endParaRPr lang="en-US" altLang="ja-JP" sz="1200" dirty="0" smtClean="0">
              <a:latin typeface="+mn-ea"/>
            </a:endParaRPr>
          </a:p>
          <a:p>
            <a:pPr marL="0" indent="0">
              <a:buClr>
                <a:schemeClr val="accent1"/>
              </a:buClr>
              <a:buNone/>
            </a:pPr>
            <a:endParaRPr lang="en-US" altLang="ja-JP" sz="1200" dirty="0" smtClean="0">
              <a:latin typeface="+mn-ea"/>
            </a:endParaRPr>
          </a:p>
          <a:p>
            <a:pPr>
              <a:buClr>
                <a:schemeClr val="accent1"/>
              </a:buClr>
            </a:pPr>
            <a:r>
              <a:rPr lang="ja-JP" altLang="en-US" sz="1200" dirty="0" smtClean="0">
                <a:latin typeface="+mn-ea"/>
              </a:rPr>
              <a:t>そして、評価実験により、制作システムがマウスやジェスチャデバイスと比べ、有意に良いことが示されました</a:t>
            </a:r>
            <a:endParaRPr lang="en-US" altLang="ja-JP" sz="1200" dirty="0" smtClean="0">
              <a:latin typeface="+mn-ea"/>
            </a:endParaRPr>
          </a:p>
          <a:p>
            <a:pPr>
              <a:buClr>
                <a:schemeClr val="accent1"/>
              </a:buClr>
            </a:pPr>
            <a:endParaRPr lang="en-US" altLang="ja-JP" sz="1200" dirty="0" smtClean="0">
              <a:latin typeface="+mn-ea"/>
            </a:endParaRPr>
          </a:p>
          <a:p>
            <a:pPr>
              <a:lnSpc>
                <a:spcPct val="250000"/>
              </a:lnSpc>
              <a:buClr>
                <a:schemeClr val="accent1"/>
              </a:buClr>
            </a:pPr>
            <a:r>
              <a:rPr lang="ja-JP" altLang="en-US" sz="1200" dirty="0" smtClean="0">
                <a:latin typeface="+mn-ea"/>
              </a:rPr>
              <a:t>また、実装面やプロの意見を頂きたいという点が今後の課題となっています。</a:t>
            </a:r>
            <a:endParaRPr lang="en-US" altLang="ja-JP" sz="1200" dirty="0" smtClean="0">
              <a:latin typeface="+mn-ea"/>
            </a:endParaRPr>
          </a:p>
          <a:p>
            <a:pPr marL="0" indent="0">
              <a:buClr>
                <a:schemeClr val="accent1"/>
              </a:buClr>
              <a:buNone/>
            </a:pPr>
            <a:endParaRPr lang="en-US" altLang="ja-JP" sz="1200" dirty="0" smtClean="0">
              <a:latin typeface="+mn-ea"/>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21</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まず背景です。今日の音楽制作において、</a:t>
            </a:r>
            <a:r>
              <a:rPr kumimoji="1" lang="en-US" altLang="ja-JP" sz="1200" kern="1200" dirty="0" smtClean="0">
                <a:solidFill>
                  <a:schemeClr val="tx1"/>
                </a:solidFill>
                <a:effectLst/>
                <a:latin typeface="+mn-lt"/>
                <a:ea typeface="+mn-ea"/>
                <a:cs typeface="+mn-cs"/>
              </a:rPr>
              <a:t>PC</a:t>
            </a:r>
            <a:r>
              <a:rPr kumimoji="1" lang="ja-JP" altLang="en-US" sz="1200" kern="1200" dirty="0" smtClean="0">
                <a:solidFill>
                  <a:schemeClr val="tx1"/>
                </a:solidFill>
                <a:effectLst/>
                <a:latin typeface="+mn-lt"/>
                <a:ea typeface="+mn-ea"/>
                <a:cs typeface="+mn-cs"/>
              </a:rPr>
              <a:t>上で動作する</a:t>
            </a:r>
            <a:r>
              <a:rPr kumimoji="1" lang="en-US" altLang="ja-JP" sz="1200" kern="1200" dirty="0" smtClean="0">
                <a:solidFill>
                  <a:schemeClr val="tx1"/>
                </a:solidFill>
                <a:effectLst/>
                <a:latin typeface="+mn-lt"/>
                <a:ea typeface="+mn-ea"/>
                <a:cs typeface="+mn-cs"/>
              </a:rPr>
              <a:t>DAW(</a:t>
            </a:r>
            <a:r>
              <a:rPr kumimoji="1" lang="ja-JP" altLang="en-US" sz="1200" kern="1200" dirty="0" smtClean="0">
                <a:solidFill>
                  <a:schemeClr val="tx1"/>
                </a:solidFill>
                <a:effectLst/>
                <a:latin typeface="+mn-lt"/>
                <a:ea typeface="+mn-ea"/>
                <a:cs typeface="+mn-cs"/>
              </a:rPr>
              <a:t>デジタルオーディオワークステーション</a:t>
            </a: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の活用は必要不可欠となっています。</a:t>
            </a: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しかし</a:t>
            </a:r>
            <a:r>
              <a:rPr kumimoji="1" lang="ja-JP"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現在の</a:t>
            </a:r>
            <a:r>
              <a:rPr kumimoji="1" lang="en-US" altLang="ja-JP" sz="1200" kern="1200" dirty="0" smtClean="0">
                <a:solidFill>
                  <a:schemeClr val="tx1"/>
                </a:solidFill>
                <a:effectLst/>
                <a:latin typeface="+mn-lt"/>
                <a:ea typeface="+mn-ea"/>
                <a:cs typeface="+mn-cs"/>
              </a:rPr>
              <a:t>DAW</a:t>
            </a:r>
            <a:r>
              <a:rPr kumimoji="1" lang="ja-JP" altLang="en-US" sz="1200" kern="1200" dirty="0" smtClean="0">
                <a:solidFill>
                  <a:schemeClr val="tx1"/>
                </a:solidFill>
                <a:effectLst/>
                <a:latin typeface="+mn-lt"/>
                <a:ea typeface="+mn-ea"/>
                <a:cs typeface="+mn-cs"/>
              </a:rPr>
              <a:t>は</a:t>
            </a:r>
            <a:r>
              <a:rPr kumimoji="1" lang="ja-JP" altLang="ja-JP" sz="1200" kern="1200" dirty="0" smtClean="0">
                <a:solidFill>
                  <a:schemeClr val="tx1"/>
                </a:solidFill>
                <a:effectLst/>
                <a:latin typeface="+mn-lt"/>
                <a:ea typeface="+mn-ea"/>
                <a:cs typeface="+mn-cs"/>
              </a:rPr>
              <a:t>従来のハードウェアをそのまま画面上で再現したインタフェイスがほとんどであり、</a:t>
            </a:r>
            <a:r>
              <a:rPr kumimoji="1" lang="en-US" altLang="ja-JP" sz="1200" kern="1200" dirty="0" smtClean="0">
                <a:solidFill>
                  <a:schemeClr val="tx1"/>
                </a:solidFill>
                <a:effectLst/>
                <a:latin typeface="+mn-lt"/>
                <a:ea typeface="+mn-ea"/>
                <a:cs typeface="+mn-cs"/>
              </a:rPr>
              <a:t>PC</a:t>
            </a:r>
            <a:r>
              <a:rPr kumimoji="1" lang="ja-JP" altLang="ja-JP" sz="1200" kern="1200" dirty="0" smtClean="0">
                <a:solidFill>
                  <a:schemeClr val="tx1"/>
                </a:solidFill>
                <a:effectLst/>
                <a:latin typeface="+mn-lt"/>
                <a:ea typeface="+mn-ea"/>
                <a:cs typeface="+mn-cs"/>
              </a:rPr>
              <a:t>上でマウスなど使ってその</a:t>
            </a:r>
            <a:r>
              <a:rPr kumimoji="1" lang="ja-JP" altLang="en-US" sz="1200" kern="1200" dirty="0" smtClean="0">
                <a:solidFill>
                  <a:schemeClr val="tx1"/>
                </a:solidFill>
                <a:effectLst/>
                <a:latin typeface="+mn-lt"/>
                <a:ea typeface="+mn-ea"/>
                <a:cs typeface="+mn-cs"/>
              </a:rPr>
              <a:t>ツマミやスライダーなどの</a:t>
            </a:r>
            <a:r>
              <a:rPr kumimoji="1" lang="ja-JP" altLang="ja-JP" sz="1200" kern="1200" dirty="0" smtClean="0">
                <a:solidFill>
                  <a:schemeClr val="tx1"/>
                </a:solidFill>
                <a:effectLst/>
                <a:latin typeface="+mn-lt"/>
                <a:ea typeface="+mn-ea"/>
                <a:cs typeface="+mn-cs"/>
              </a:rPr>
              <a:t>操作を効率的に行い、求める効果を素早く得るのは困難</a:t>
            </a:r>
            <a:r>
              <a:rPr kumimoji="1" lang="ja-JP" altLang="ja-JP" sz="1200" kern="1200" smtClean="0">
                <a:solidFill>
                  <a:schemeClr val="tx1"/>
                </a:solidFill>
                <a:effectLst/>
                <a:latin typeface="+mn-lt"/>
                <a:ea typeface="+mn-ea"/>
                <a:cs typeface="+mn-cs"/>
              </a:rPr>
              <a:t>です。</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2</a:t>
            </a:fld>
            <a:endParaRPr kumimoji="1" lang="ja-JP" altLang="en-US"/>
          </a:p>
        </p:txBody>
      </p:sp>
    </p:spTree>
    <p:extLst>
      <p:ext uri="{BB962C8B-B14F-4D97-AF65-F5344CB8AC3E}">
        <p14:creationId xmlns:p14="http://schemas.microsoft.com/office/powerpoint/2010/main" val="1209276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こちらが画像などの出典になります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22</a:t>
            </a:fld>
            <a:endParaRPr kumimoji="1" lang="ja-JP" altLang="en-US"/>
          </a:p>
        </p:txBody>
      </p:sp>
    </p:spTree>
    <p:extLst>
      <p:ext uri="{BB962C8B-B14F-4D97-AF65-F5344CB8AC3E}">
        <p14:creationId xmlns:p14="http://schemas.microsoft.com/office/powerpoint/2010/main" val="3000081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ご静聴ありがとうございました。質疑応答に移ります</a:t>
            </a:r>
            <a:r>
              <a:rPr kumimoji="1" lang="ja-JP" altLang="en-US" dirty="0" smtClean="0"/>
              <a:t>。</a:t>
            </a:r>
            <a:endParaRPr kumimoji="1" lang="en-US" altLang="ja-JP" dirty="0" smtClean="0"/>
          </a:p>
          <a:p>
            <a:endParaRPr kumimoji="1" lang="en-US" altLang="ja-JP" dirty="0" smtClean="0"/>
          </a:p>
          <a:p>
            <a:r>
              <a:rPr kumimoji="1" lang="ja-JP" altLang="en-US" dirty="0" smtClean="0"/>
              <a:t>本当に使いやすいのか？従来のものでいいのではないか　</a:t>
            </a:r>
            <a:endParaRPr kumimoji="1" lang="en-US" altLang="ja-JP" dirty="0" smtClean="0"/>
          </a:p>
          <a:p>
            <a:r>
              <a:rPr kumimoji="1" lang="en-US" altLang="ja-JP" dirty="0" smtClean="0"/>
              <a:t>→</a:t>
            </a:r>
            <a:r>
              <a:rPr kumimoji="1" lang="ja-JP" altLang="en-US" dirty="0" smtClean="0"/>
              <a:t>　押し込むという動作によってコントロールすることが重要　実験結果でも使いやすいという評価が得られた　</a:t>
            </a:r>
            <a:endParaRPr kumimoji="1" lang="en-US" altLang="ja-JP" dirty="0" smtClean="0"/>
          </a:p>
          <a:p>
            <a:r>
              <a:rPr kumimoji="1" lang="ja-JP" altLang="en-US" dirty="0" smtClean="0"/>
              <a:t>従来のハードウェアのコンプレッサーと比較実験を行うべきでは</a:t>
            </a:r>
            <a:endParaRPr kumimoji="1" lang="en-US" altLang="ja-JP" dirty="0" smtClean="0"/>
          </a:p>
          <a:p>
            <a:r>
              <a:rPr kumimoji="1" lang="en-US" altLang="ja-JP" dirty="0" smtClean="0"/>
              <a:t>→</a:t>
            </a:r>
            <a:r>
              <a:rPr kumimoji="1" lang="ja-JP" altLang="en-US" dirty="0" smtClean="0"/>
              <a:t>　はい</a:t>
            </a:r>
            <a:endParaRPr kumimoji="1" lang="en-US" altLang="ja-JP" dirty="0" smtClean="0"/>
          </a:p>
          <a:p>
            <a:r>
              <a:rPr kumimoji="1" lang="ja-JP" altLang="en-US" dirty="0" smtClean="0"/>
              <a:t>音圧を上げるために使う人が多いので、そっちの感覚に合わせたほうがいいのではないか</a:t>
            </a:r>
            <a:endParaRPr kumimoji="1" lang="en-US" altLang="ja-JP" dirty="0" smtClean="0"/>
          </a:p>
          <a:p>
            <a:r>
              <a:rPr kumimoji="1" lang="en-US" altLang="ja-JP" dirty="0" smtClean="0"/>
              <a:t>→</a:t>
            </a:r>
            <a:r>
              <a:rPr kumimoji="1" lang="ja-JP" altLang="en-US" smtClean="0"/>
              <a:t>　それはコンプレッサーに対する正しい理解ではなく、使用方法の幅を狭めている。正しく効果的な仕様をするには、正しい動作を理解する必要がある</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23</a:t>
            </a:fld>
            <a:endParaRPr kumimoji="1" lang="ja-JP" altLang="en-US"/>
          </a:p>
        </p:txBody>
      </p:sp>
    </p:spTree>
    <p:extLst>
      <p:ext uri="{BB962C8B-B14F-4D97-AF65-F5344CB8AC3E}">
        <p14:creationId xmlns:p14="http://schemas.microsoft.com/office/powerpoint/2010/main" val="514798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そのため、各社から様々なフィジカルコントローラが発売されています。</a:t>
            </a:r>
            <a:endParaRPr kumimoji="1" lang="en-US" altLang="ja-JP" dirty="0" smtClean="0"/>
          </a:p>
          <a:p>
            <a:r>
              <a:rPr kumimoji="1" lang="ja-JP" altLang="en-US" dirty="0" smtClean="0"/>
              <a:t>フィジカルコントローラとは、</a:t>
            </a:r>
            <a:r>
              <a:rPr kumimoji="1" lang="en-US" altLang="ja-JP" dirty="0" smtClean="0"/>
              <a:t>USB</a:t>
            </a:r>
            <a:r>
              <a:rPr kumimoji="1" lang="ja-JP" altLang="en-US" dirty="0" smtClean="0"/>
              <a:t>などでパソコンと接続し、従来のハードウェアの音響機器と同様の操作によって</a:t>
            </a:r>
            <a:r>
              <a:rPr kumimoji="1" lang="en-US" altLang="ja-JP" dirty="0" smtClean="0"/>
              <a:t>DAW</a:t>
            </a:r>
            <a:r>
              <a:rPr kumimoji="1" lang="ja-JP" altLang="en-US" dirty="0" smtClean="0"/>
              <a:t>をコントロールできるようにするデバイスです。</a:t>
            </a:r>
            <a:endParaRPr kumimoji="1" lang="en-US" altLang="ja-JP" dirty="0" smtClean="0"/>
          </a:p>
          <a:p>
            <a:r>
              <a:rPr kumimoji="1" lang="ja-JP" altLang="en-US" dirty="0" smtClean="0"/>
              <a:t>これらのデバイスをマウスやキーボードと併用し、音楽制作ソフトを物理的に操作することは現在一般的になっており、</a:t>
            </a:r>
            <a:endParaRPr kumimoji="1" lang="en-US" altLang="ja-JP" dirty="0" smtClean="0"/>
          </a:p>
          <a:p>
            <a:r>
              <a:rPr kumimoji="1" lang="en-US" altLang="ja-JP" dirty="0" smtClean="0"/>
              <a:t>DAW</a:t>
            </a:r>
            <a:r>
              <a:rPr kumimoji="1" lang="ja-JP" altLang="en-US" dirty="0" smtClean="0"/>
              <a:t>を物理的なツマミやスライダで操作したいと感じているユーザーは多く存在すると考えられます。</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3</a:t>
            </a:fld>
            <a:endParaRPr kumimoji="1" lang="ja-JP" altLang="en-US"/>
          </a:p>
        </p:txBody>
      </p:sp>
    </p:spTree>
    <p:extLst>
      <p:ext uri="{BB962C8B-B14F-4D97-AF65-F5344CB8AC3E}">
        <p14:creationId xmlns:p14="http://schemas.microsoft.com/office/powerpoint/2010/main" val="420330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多種多様なフィジカルコントローラがリリースされていることからも分かるように、</a:t>
            </a:r>
            <a:r>
              <a:rPr kumimoji="1" lang="en-US" altLang="ja-JP" dirty="0" smtClean="0"/>
              <a:t>DAW</a:t>
            </a:r>
            <a:r>
              <a:rPr kumimoji="1" lang="ja-JP" altLang="en-US" dirty="0" smtClean="0"/>
              <a:t>を物理的なツマミやスライダで操作したいと感じているユーザーは多く存在すると考えられます。</a:t>
            </a:r>
            <a:endParaRPr kumimoji="1" lang="en-US" altLang="ja-JP" dirty="0" smtClean="0"/>
          </a:p>
          <a:p>
            <a:r>
              <a:rPr kumimoji="1" lang="ja-JP" altLang="en-US" dirty="0" smtClean="0"/>
              <a:t>グラフは本学で音響系のプロジェクト演習「</a:t>
            </a:r>
            <a:r>
              <a:rPr kumimoji="1" lang="en-US" altLang="ja-JP" dirty="0" smtClean="0"/>
              <a:t>DAW</a:t>
            </a:r>
            <a:r>
              <a:rPr kumimoji="1" lang="ja-JP" altLang="en-US" dirty="0" smtClean="0"/>
              <a:t>演習」を受講している学生を対象に行ったアンケートで、</a:t>
            </a:r>
            <a:endParaRPr kumimoji="1" lang="en-US" altLang="ja-JP" dirty="0" smtClean="0"/>
          </a:p>
          <a:p>
            <a:r>
              <a:rPr kumimoji="1" lang="ja-JP" altLang="en-US" dirty="0" smtClean="0"/>
              <a:t>自由記述による回答をカテゴリーごとに分けたものです。ご覧になって分かる通り、マウスが使いづらいという不満を持つ被験者が多く見られました。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4</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このように、音響機器の操作に不満を持つユーザは多く、様々なプロダクトが開発され続けていますが、</a:t>
            </a:r>
            <a:endParaRPr kumimoji="1" lang="en-US" altLang="ja-JP" dirty="0" smtClean="0"/>
          </a:p>
          <a:p>
            <a:r>
              <a:rPr kumimoji="1" lang="ja-JP" altLang="en-US" dirty="0" smtClean="0"/>
              <a:t>私はその中でもオーディオエフェクタの</a:t>
            </a:r>
            <a:r>
              <a:rPr kumimoji="1" lang="en-US" altLang="ja-JP" dirty="0" smtClean="0"/>
              <a:t>1</a:t>
            </a:r>
            <a:r>
              <a:rPr kumimoji="1" lang="ja-JP" altLang="en-US" dirty="0" smtClean="0"/>
              <a:t>つである、コンプレッサのインタフェイスに注目しました。</a:t>
            </a:r>
            <a:endParaRPr kumimoji="1" lang="en-US" altLang="ja-JP" dirty="0" smtClean="0"/>
          </a:p>
          <a:p>
            <a:r>
              <a:rPr kumimoji="1" lang="ja-JP" altLang="ja-JP" sz="1200" kern="1200" dirty="0" smtClean="0">
                <a:solidFill>
                  <a:schemeClr val="tx1"/>
                </a:solidFill>
                <a:effectLst/>
                <a:latin typeface="+mn-lt"/>
                <a:ea typeface="+mn-ea"/>
                <a:cs typeface="+mn-cs"/>
              </a:rPr>
              <a:t>コンプレッサの基本的な動作は、入力された信号の大きさが設定した閾値を超えたときに、</a:t>
            </a:r>
            <a:r>
              <a:rPr kumimoji="1" lang="ja-JP" altLang="en-US" sz="1200" kern="1200" dirty="0" smtClean="0">
                <a:solidFill>
                  <a:schemeClr val="tx1"/>
                </a:solidFill>
                <a:effectLst/>
                <a:latin typeface="+mn-lt"/>
                <a:ea typeface="+mn-ea"/>
                <a:cs typeface="+mn-cs"/>
              </a:rPr>
              <a:t>その</a:t>
            </a:r>
            <a:r>
              <a:rPr kumimoji="1" lang="ja-JP" altLang="ja-JP" sz="1200" kern="1200" dirty="0" smtClean="0">
                <a:solidFill>
                  <a:schemeClr val="tx1"/>
                </a:solidFill>
                <a:effectLst/>
                <a:latin typeface="+mn-lt"/>
                <a:ea typeface="+mn-ea"/>
                <a:cs typeface="+mn-cs"/>
              </a:rPr>
              <a:t>信号を設定した比率で小さくするというもの</a:t>
            </a:r>
            <a:r>
              <a:rPr kumimoji="1" lang="ja-JP" altLang="en-US" sz="1200" kern="1200" dirty="0" smtClean="0">
                <a:solidFill>
                  <a:schemeClr val="tx1"/>
                </a:solidFill>
                <a:effectLst/>
                <a:latin typeface="+mn-lt"/>
                <a:ea typeface="+mn-ea"/>
                <a:cs typeface="+mn-cs"/>
              </a:rPr>
              <a:t>で</a:t>
            </a:r>
            <a:r>
              <a:rPr kumimoji="1" lang="ja-JP" altLang="en-US" dirty="0" smtClean="0"/>
              <a:t>、</a:t>
            </a:r>
            <a:endParaRPr kumimoji="1" lang="en-US" altLang="ja-JP" dirty="0" smtClean="0"/>
          </a:p>
          <a:p>
            <a:r>
              <a:rPr kumimoji="1" lang="ja-JP" altLang="en-US" dirty="0" smtClean="0"/>
              <a:t>「音をつぶす」エフェクタであるとよく表現されます。</a:t>
            </a:r>
            <a:endParaRPr kumimoji="1" lang="en-US" altLang="ja-JP" dirty="0" smtClean="0"/>
          </a:p>
          <a:p>
            <a:r>
              <a:rPr kumimoji="1" lang="ja-JP" altLang="en-US" dirty="0" smtClean="0"/>
              <a:t>コンプレッサはハードウェアのものと音楽制作ソフトの中で使われるソフトウェアのものがありますが、どちらもこのようなツマミを持つものが一般的で、</a:t>
            </a:r>
            <a:endParaRPr kumimoji="1" lang="en-US" altLang="ja-JP" dirty="0" smtClean="0"/>
          </a:p>
          <a:p>
            <a:r>
              <a:rPr kumimoji="1" lang="ja-JP" altLang="en-US" dirty="0" smtClean="0"/>
              <a:t>（</a:t>
            </a:r>
            <a:r>
              <a:rPr kumimoji="1" lang="en-US" altLang="ja-JP" dirty="0" smtClean="0"/>
              <a:t>↓</a:t>
            </a:r>
            <a:r>
              <a:rPr kumimoji="1" lang="ja-JP" altLang="en-US" dirty="0" smtClean="0"/>
              <a:t>）主にこのツマミの組み合わせによって音信号を変化させます。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5</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コンプレッサの基本的な動作は、入力された信号の大きさが設定した閾値を超えたときに、</a:t>
            </a:r>
            <a:r>
              <a:rPr kumimoji="1" lang="ja-JP" altLang="en-US" sz="1200" kern="1200" dirty="0" smtClean="0">
                <a:solidFill>
                  <a:schemeClr val="tx1"/>
                </a:solidFill>
                <a:effectLst/>
                <a:latin typeface="+mn-lt"/>
                <a:ea typeface="+mn-ea"/>
                <a:cs typeface="+mn-cs"/>
              </a:rPr>
              <a:t>その</a:t>
            </a:r>
            <a:r>
              <a:rPr kumimoji="1" lang="ja-JP" altLang="ja-JP" sz="1200" kern="1200" dirty="0" smtClean="0">
                <a:solidFill>
                  <a:schemeClr val="tx1"/>
                </a:solidFill>
                <a:effectLst/>
                <a:latin typeface="+mn-lt"/>
                <a:ea typeface="+mn-ea"/>
                <a:cs typeface="+mn-cs"/>
              </a:rPr>
              <a:t>信号を設定した比率で小さくするというもので</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en-US" dirty="0" smtClean="0">
                <a:effectLst/>
              </a:rPr>
              <a:t>例えば、ボーカルや楽器などの音声に対し、演奏中一部分だけ大きくなってしまった音を自動的に下げることで全体の音量バランスをとったりといったときに使用されます。</a:t>
            </a:r>
            <a:endParaRPr kumimoji="1" lang="en-US" altLang="ja-JP" dirty="0" smtClean="0">
              <a:effectLst/>
            </a:endParaRPr>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6</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effectLst/>
              </a:rPr>
              <a:t>コンプレッサは「音をつぶす」エフェクタであるという表現がよく使われますが、</a:t>
            </a:r>
            <a:endParaRPr kumimoji="1" lang="en-US" altLang="ja-JP" dirty="0" smtClean="0">
              <a:effectLst/>
            </a:endParaRPr>
          </a:p>
          <a:p>
            <a:r>
              <a:rPr kumimoji="1" lang="ja-JP" altLang="en-US" dirty="0" smtClean="0">
                <a:effectLst/>
              </a:rPr>
              <a:t>「音をつぶす」という表現は非常に抽象的で、実際の機器としての動作は音量を下げるというものですし、</a:t>
            </a:r>
            <a:endParaRPr kumimoji="1" lang="en-US" altLang="ja-JP" dirty="0" smtClean="0">
              <a:effectLst/>
            </a:endParaRPr>
          </a:p>
          <a:p>
            <a:r>
              <a:rPr kumimoji="1" lang="ja-JP" altLang="en-US" dirty="0" smtClean="0">
                <a:effectLst/>
              </a:rPr>
              <a:t>しかもその操作はつぶすでも下げるでもないツマミの操作によって行われています。私はこの点に着目しました。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7</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そこで本研究では、物理的に「つぶす」動きで操作を行うコンプレッサを開発し、</a:t>
            </a:r>
            <a:endParaRPr kumimoji="1" lang="en-US" altLang="ja-JP"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ja-JP" altLang="en-US" sz="2400" dirty="0" smtClean="0">
                <a:latin typeface="+mn-ea"/>
              </a:rPr>
              <a:t>動作の表現・機器の動作・操作方法を一致させるという手法を提案します。</a:t>
            </a:r>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ターゲットとしては、すでに従来のインタフェイスに習熟し、好んで使用しているプロではなく、</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どちらかと言えば一般のユーザー向けを想定しています。</a:t>
            </a:r>
          </a:p>
          <a:p>
            <a:endParaRPr kumimoji="1" lang="en-US" altLang="ja-JP" dirty="0" smtClean="0"/>
          </a:p>
          <a:p>
            <a:r>
              <a:rPr kumimoji="1" lang="ja-JP" altLang="en-US" dirty="0" smtClean="0"/>
              <a:t>また、本手法により従来のマウスやキーボードが必要にならなくなるわけではなく、それぞれのデバイスに適したシーンで使い分けていただくような運用方法をイメージしています。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8</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このような、</a:t>
            </a:r>
            <a:r>
              <a:rPr kumimoji="1" lang="ja-JP" altLang="ja-JP" sz="1200" kern="1200" dirty="0" smtClean="0">
                <a:solidFill>
                  <a:schemeClr val="tx1"/>
                </a:solidFill>
                <a:effectLst/>
                <a:latin typeface="+mn-lt"/>
                <a:ea typeface="+mn-ea"/>
                <a:cs typeface="+mn-cs"/>
              </a:rPr>
              <a:t>音楽向け</a:t>
            </a:r>
            <a:r>
              <a:rPr kumimoji="1" lang="en-US" altLang="ja-JP" sz="1200" kern="1200" dirty="0" smtClean="0">
                <a:solidFill>
                  <a:schemeClr val="tx1"/>
                </a:solidFill>
                <a:effectLst/>
                <a:latin typeface="+mn-lt"/>
                <a:ea typeface="+mn-ea"/>
                <a:cs typeface="+mn-cs"/>
              </a:rPr>
              <a:t>GUI</a:t>
            </a:r>
            <a:r>
              <a:rPr kumimoji="1" lang="ja-JP" altLang="ja-JP" sz="1200" kern="1200" dirty="0" smtClean="0">
                <a:solidFill>
                  <a:schemeClr val="tx1"/>
                </a:solidFill>
                <a:effectLst/>
                <a:latin typeface="+mn-lt"/>
                <a:ea typeface="+mn-ea"/>
                <a:cs typeface="+mn-cs"/>
              </a:rPr>
              <a:t>の操作を物理的に行おうとする既存研究では、小林らの「</a:t>
            </a:r>
            <a:r>
              <a:rPr kumimoji="1" lang="en-US" altLang="ja-JP" sz="1200" kern="1200" dirty="0" smtClean="0">
                <a:solidFill>
                  <a:schemeClr val="tx1"/>
                </a:solidFill>
                <a:effectLst/>
                <a:latin typeface="+mn-lt"/>
                <a:ea typeface="+mn-ea"/>
                <a:cs typeface="+mn-cs"/>
              </a:rPr>
              <a:t>Spinner</a:t>
            </a:r>
            <a:r>
              <a:rPr kumimoji="1" lang="ja-JP" altLang="ja-JP" sz="1200" kern="1200" dirty="0" smtClean="0">
                <a:solidFill>
                  <a:schemeClr val="tx1"/>
                </a:solidFill>
                <a:effectLst/>
                <a:latin typeface="+mn-lt"/>
                <a:ea typeface="+mn-ea"/>
                <a:cs typeface="+mn-cs"/>
              </a:rPr>
              <a:t>」の研究などがあ</a:t>
            </a:r>
            <a:r>
              <a:rPr kumimoji="1" lang="ja-JP" altLang="en-US" sz="1200" kern="1200" dirty="0" smtClean="0">
                <a:solidFill>
                  <a:schemeClr val="tx1"/>
                </a:solidFill>
                <a:effectLst/>
                <a:latin typeface="+mn-lt"/>
                <a:ea typeface="+mn-ea"/>
                <a:cs typeface="+mn-cs"/>
              </a:rPr>
              <a:t>ります</a:t>
            </a:r>
            <a:r>
              <a:rPr kumimoji="1" lang="ja-JP" altLang="ja-JP"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これは画面上の操作子の上に再構築可能な物理コントローラを置いて値を操作可能にする研究</a:t>
            </a:r>
            <a:r>
              <a:rPr kumimoji="1" lang="ja-JP" altLang="en-US" sz="1200" kern="1200" dirty="0" smtClean="0">
                <a:solidFill>
                  <a:schemeClr val="tx1"/>
                </a:solidFill>
                <a:effectLst/>
                <a:latin typeface="+mn-lt"/>
                <a:ea typeface="+mn-ea"/>
                <a:cs typeface="+mn-cs"/>
              </a:rPr>
              <a:t>です</a:t>
            </a:r>
            <a:r>
              <a:rPr kumimoji="1" lang="ja-JP" altLang="ja-JP" sz="1200" kern="1200" dirty="0" smtClean="0">
                <a:solidFill>
                  <a:schemeClr val="tx1"/>
                </a:solidFill>
                <a:effectLst/>
                <a:latin typeface="+mn-lt"/>
                <a:ea typeface="+mn-ea"/>
                <a:cs typeface="+mn-cs"/>
              </a:rPr>
              <a:t>が、</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操作は従来のノブと同様のため、コンプレッサが持つ操作齟齬を解消するには不十分であ</a:t>
            </a:r>
            <a:r>
              <a:rPr kumimoji="1" lang="ja-JP" altLang="en-US" sz="1200" kern="1200" dirty="0" smtClean="0">
                <a:solidFill>
                  <a:schemeClr val="tx1"/>
                </a:solidFill>
                <a:effectLst/>
                <a:latin typeface="+mn-lt"/>
                <a:ea typeface="+mn-ea"/>
                <a:cs typeface="+mn-cs"/>
              </a:rPr>
              <a:t>ると言えます</a:t>
            </a:r>
            <a:r>
              <a:rPr kumimoji="1" lang="ja-JP" altLang="ja-JP" sz="1200" kern="1200" dirty="0" smtClean="0">
                <a:solidFill>
                  <a:schemeClr val="tx1"/>
                </a:solidFill>
                <a:effectLst/>
                <a:latin typeface="+mn-lt"/>
                <a:ea typeface="+mn-ea"/>
                <a:cs typeface="+mn-cs"/>
              </a:rPr>
              <a:t>。</a:t>
            </a:r>
            <a:r>
              <a:rPr lang="ja-JP" altLang="ja-JP" dirty="0" smtClean="0">
                <a:effectLst/>
              </a:rPr>
              <a:t> </a:t>
            </a:r>
            <a:endParaRPr lang="en-US" altLang="ja-JP" dirty="0" smtClean="0">
              <a:effectLst/>
            </a:endParaRPr>
          </a:p>
          <a:p>
            <a:endParaRPr kumimoji="1" lang="en-US" altLang="ja-JP" dirty="0" smtClean="0">
              <a:effectLst/>
            </a:endParaRPr>
          </a:p>
          <a:p>
            <a:r>
              <a:rPr kumimoji="1" lang="en-US" altLang="ja-JP" sz="1200" kern="1200" dirty="0" smtClean="0">
                <a:solidFill>
                  <a:schemeClr val="tx1"/>
                </a:solidFill>
                <a:effectLst/>
                <a:latin typeface="+mn-lt"/>
                <a:ea typeface="+mn-ea"/>
                <a:cs typeface="+mn-cs"/>
              </a:rPr>
              <a:t>DAW</a:t>
            </a:r>
            <a:r>
              <a:rPr kumimoji="1" lang="ja-JP" altLang="ja-JP" sz="1200" kern="1200" dirty="0" smtClean="0">
                <a:solidFill>
                  <a:schemeClr val="tx1"/>
                </a:solidFill>
                <a:effectLst/>
                <a:latin typeface="+mn-lt"/>
                <a:ea typeface="+mn-ea"/>
                <a:cs typeface="+mn-cs"/>
              </a:rPr>
              <a:t>ソフトの操作をハンドジェスチャで行おうとする事例では、</a:t>
            </a:r>
            <a:r>
              <a:rPr kumimoji="1" lang="en-US" altLang="ja-JP" sz="1200" kern="1200" dirty="0" smtClean="0">
                <a:solidFill>
                  <a:schemeClr val="tx1"/>
                </a:solidFill>
                <a:effectLst/>
                <a:latin typeface="+mn-lt"/>
                <a:ea typeface="+mn-ea"/>
                <a:cs typeface="+mn-cs"/>
              </a:rPr>
              <a:t>Steinberg</a:t>
            </a:r>
            <a:r>
              <a:rPr kumimoji="1" lang="ja-JP" altLang="ja-JP" sz="1200" kern="1200" dirty="0" smtClean="0">
                <a:solidFill>
                  <a:schemeClr val="tx1"/>
                </a:solidFill>
                <a:effectLst/>
                <a:latin typeface="+mn-lt"/>
                <a:ea typeface="+mn-ea"/>
                <a:cs typeface="+mn-cs"/>
              </a:rPr>
              <a:t>社の</a:t>
            </a:r>
            <a:r>
              <a:rPr kumimoji="1" lang="en-US" altLang="ja-JP" sz="1200" kern="1200" dirty="0" smtClean="0">
                <a:solidFill>
                  <a:schemeClr val="tx1"/>
                </a:solidFill>
                <a:effectLst/>
                <a:latin typeface="+mn-lt"/>
                <a:ea typeface="+mn-ea"/>
                <a:cs typeface="+mn-cs"/>
              </a:rPr>
              <a:t>Cubase IC Air</a:t>
            </a:r>
            <a:r>
              <a:rPr kumimoji="1" lang="ja-JP" altLang="ja-JP" sz="1200" kern="1200" dirty="0" smtClean="0">
                <a:solidFill>
                  <a:schemeClr val="tx1"/>
                </a:solidFill>
                <a:effectLst/>
                <a:latin typeface="+mn-lt"/>
                <a:ea typeface="+mn-ea"/>
                <a:cs typeface="+mn-cs"/>
              </a:rPr>
              <a:t>や、</a:t>
            </a:r>
            <a:r>
              <a:rPr lang="ja-JP" altLang="ja-JP" dirty="0" smtClean="0">
                <a:effectLst/>
              </a:rPr>
              <a:t> </a:t>
            </a:r>
            <a:r>
              <a:rPr lang="ja-JP" altLang="en-US" dirty="0" smtClean="0">
                <a:effectLst/>
              </a:rPr>
              <a:t>私が卒業研究で開発した</a:t>
            </a:r>
            <a:r>
              <a:rPr lang="en-US" altLang="ja-JP" dirty="0" err="1" smtClean="0">
                <a:effectLst/>
              </a:rPr>
              <a:t>Kinect</a:t>
            </a:r>
            <a:r>
              <a:rPr lang="ja-JP" altLang="en-US" dirty="0" smtClean="0">
                <a:effectLst/>
              </a:rPr>
              <a:t>を用いたものなどがあります。</a:t>
            </a:r>
            <a:endParaRPr lang="en-US" altLang="ja-JP" dirty="0" smtClean="0">
              <a:effectLst/>
            </a:endParaRPr>
          </a:p>
          <a:p>
            <a:r>
              <a:rPr kumimoji="1" lang="ja-JP" altLang="ja-JP" sz="1200" kern="1200" dirty="0" smtClean="0">
                <a:solidFill>
                  <a:schemeClr val="tx1"/>
                </a:solidFill>
                <a:effectLst/>
                <a:latin typeface="+mn-lt"/>
                <a:ea typeface="+mn-ea"/>
                <a:cs typeface="+mn-cs"/>
              </a:rPr>
              <a:t>これらは手の動きと値の変化を関連付けられるため、動作の表現と実際の操作をある程度一致させることができる可能性が</a:t>
            </a:r>
            <a:r>
              <a:rPr lang="ja-JP" altLang="en-US" dirty="0" smtClean="0">
                <a:effectLst/>
              </a:rPr>
              <a:t>あります。</a:t>
            </a:r>
            <a:endParaRPr lang="en-US" altLang="ja-JP" dirty="0" smtClean="0">
              <a:effectLst/>
            </a:endParaRPr>
          </a:p>
          <a:p>
            <a:r>
              <a:rPr kumimoji="1" lang="ja-JP" altLang="ja-JP" sz="1200" kern="1200" dirty="0" smtClean="0">
                <a:solidFill>
                  <a:schemeClr val="tx1"/>
                </a:solidFill>
                <a:effectLst/>
                <a:latin typeface="+mn-lt"/>
                <a:ea typeface="+mn-ea"/>
                <a:cs typeface="+mn-cs"/>
              </a:rPr>
              <a:t>しかし手を空中で動かすという仕様上、手の微細なぶれを取得しやすく、制作で求められる精緻な値の確定が困難であるという問題</a:t>
            </a:r>
            <a:r>
              <a:rPr kumimoji="1" lang="ja-JP" altLang="en-US" sz="1200" kern="1200" dirty="0" smtClean="0">
                <a:solidFill>
                  <a:schemeClr val="tx1"/>
                </a:solidFill>
                <a:effectLst/>
                <a:latin typeface="+mn-lt"/>
                <a:ea typeface="+mn-ea"/>
                <a:cs typeface="+mn-cs"/>
              </a:rPr>
              <a:t>や、</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長時間の制作では手が疲れやすいという問題もあります。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614106E-3256-B349-899C-7E83CDFDA4C9}" type="slidenum">
              <a:rPr kumimoji="1" lang="ja-JP" altLang="en-US" smtClean="0"/>
              <a:t>9</a:t>
            </a:fld>
            <a:endParaRPr kumimoji="1" lang="ja-JP" altLang="en-US"/>
          </a:p>
        </p:txBody>
      </p:sp>
    </p:spTree>
    <p:extLst>
      <p:ext uri="{BB962C8B-B14F-4D97-AF65-F5344CB8AC3E}">
        <p14:creationId xmlns:p14="http://schemas.microsoft.com/office/powerpoint/2010/main" val="392768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FCA4335E-D7B5-BC43-B085-59AF82ED469B}" type="datetime1">
              <a:rPr lang="ja-JP" altLang="en-US" smtClean="0"/>
              <a:t>10/10/14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62356DFA-0F7D-AE40-ADE0-89E031F093BF}" type="datetime1">
              <a:rPr lang="ja-JP" altLang="en-US" smtClean="0"/>
              <a:t>10/10/14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60BCEBB-D054-8A47-A90E-4D808161424E}" type="datetime1">
              <a:rPr lang="ja-JP" altLang="en-US" smtClean="0"/>
              <a:t>10/10/14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4E9071B-C27A-A44D-8F62-3687DE2788AF}" type="datetime1">
              <a:rPr lang="ja-JP" altLang="en-US" smtClean="0"/>
              <a:t>10/10/14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ED2A183E-7DDB-8C48-88A2-7B742AE07FE0}" type="datetime1">
              <a:rPr lang="ja-JP" altLang="en-US" smtClean="0"/>
              <a:t>10/10/14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Date Placeholder 4"/>
          <p:cNvSpPr>
            <a:spLocks noGrp="1"/>
          </p:cNvSpPr>
          <p:nvPr>
            <p:ph type="dt" sz="half" idx="10"/>
          </p:nvPr>
        </p:nvSpPr>
        <p:spPr/>
        <p:txBody>
          <a:bodyPr/>
          <a:lstStyle/>
          <a:p>
            <a:fld id="{0B1C58FC-B5DB-7546-B3D7-39A27B838CF6}" type="datetime1">
              <a:rPr lang="ja-JP" altLang="en-US" smtClean="0"/>
              <a:t>10/10/14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ABCC14D6-7F67-D543-989B-C9F45CFE16DF}" type="datetime1">
              <a:rPr lang="ja-JP" altLang="en-US" smtClean="0"/>
              <a:t>10/10/14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ED38D281-0F89-7B4A-A8A6-27B30E3BCD62}" type="datetime1">
              <a:rPr lang="ja-JP" altLang="en-US" smtClean="0"/>
              <a:t>10/10/14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495E1-4206-054A-9C70-A29E15336177}" type="datetime1">
              <a:rPr lang="ja-JP" altLang="en-US" smtClean="0"/>
              <a:t>10/10/14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D885A85-AA31-5640-9D71-9B44FD2E504C}" type="datetime1">
              <a:rPr lang="ja-JP" altLang="en-US" smtClean="0"/>
              <a:t>10/10/14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6B1B6DA-1D74-744E-8460-270A801F80A0}" type="datetime1">
              <a:rPr lang="ja-JP" altLang="en-US" smtClean="0"/>
              <a:t>10/10/14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751C5-F61D-5F45-90A8-74112EF12EA0}" type="datetime1">
              <a:rPr lang="ja-JP" altLang="en-US" smtClean="0"/>
              <a:t>10/10/14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kumimoji="1" sz="5000" kern="1200">
          <a:solidFill>
            <a:schemeClr val="tx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733278"/>
            <a:ext cx="7772400" cy="1470025"/>
          </a:xfrm>
        </p:spPr>
        <p:txBody>
          <a:bodyPr>
            <a:noAutofit/>
          </a:bodyPr>
          <a:lstStyle/>
          <a:p>
            <a:r>
              <a:rPr lang="ja-JP" altLang="ja-JP" sz="3600" dirty="0"/>
              <a:t>押しこみ可能なデバイスを用いた</a:t>
            </a:r>
            <a:br>
              <a:rPr lang="ja-JP" altLang="ja-JP" sz="3600" dirty="0"/>
            </a:br>
            <a:r>
              <a:rPr lang="ja-JP" altLang="ja-JP" sz="3600" dirty="0"/>
              <a:t>コンプレッサの操作齟齬を解消するインタフェイスの検討 </a:t>
            </a:r>
            <a:endParaRPr kumimoji="1" lang="ja-JP" altLang="en-US" sz="3600" dirty="0"/>
          </a:p>
        </p:txBody>
      </p:sp>
      <p:sp>
        <p:nvSpPr>
          <p:cNvPr id="3" name="サブタイトル 2"/>
          <p:cNvSpPr>
            <a:spLocks noGrp="1"/>
          </p:cNvSpPr>
          <p:nvPr>
            <p:ph type="subTitle" idx="1"/>
          </p:nvPr>
        </p:nvSpPr>
        <p:spPr>
          <a:xfrm>
            <a:off x="1371600" y="5002054"/>
            <a:ext cx="6400800" cy="1655349"/>
          </a:xfrm>
        </p:spPr>
        <p:txBody>
          <a:bodyPr>
            <a:normAutofit/>
          </a:bodyPr>
          <a:lstStyle/>
          <a:p>
            <a:r>
              <a:rPr lang="ja-JP" altLang="ja-JP" sz="1800" u="sng" dirty="0">
                <a:uFill>
                  <a:solidFill>
                    <a:schemeClr val="accent2"/>
                  </a:solidFill>
                </a:uFill>
              </a:rPr>
              <a:t>安藤健</a:t>
            </a:r>
            <a:r>
              <a:rPr lang="ja-JP" altLang="ja-JP" sz="1800" u="sng" dirty="0" smtClean="0">
                <a:uFill>
                  <a:solidFill>
                    <a:schemeClr val="accent2"/>
                  </a:solidFill>
                </a:uFill>
              </a:rPr>
              <a:t>翔</a:t>
            </a:r>
            <a:r>
              <a:rPr lang="ja-JP" altLang="ja-JP" sz="1800" baseline="30000" dirty="0">
                <a:uFill>
                  <a:solidFill>
                    <a:schemeClr val="accent2"/>
                  </a:solidFill>
                </a:uFill>
              </a:rPr>
              <a:t>ⅰ</a:t>
            </a:r>
            <a:r>
              <a:rPr lang="ja-JP" altLang="en-US" sz="1800" dirty="0" smtClean="0">
                <a:uFill>
                  <a:solidFill>
                    <a:schemeClr val="accent2"/>
                  </a:solidFill>
                </a:uFill>
              </a:rPr>
              <a:t>　</a:t>
            </a:r>
            <a:r>
              <a:rPr lang="ja-JP" altLang="ja-JP" sz="1800" dirty="0" smtClean="0">
                <a:uFill>
                  <a:solidFill>
                    <a:schemeClr val="accent2"/>
                  </a:solidFill>
                </a:uFill>
              </a:rPr>
              <a:t>吉岡英樹</a:t>
            </a:r>
            <a:r>
              <a:rPr lang="ja-JP" altLang="ja-JP" sz="1800" baseline="30000" dirty="0">
                <a:uFill>
                  <a:solidFill>
                    <a:schemeClr val="accent2"/>
                  </a:solidFill>
                </a:uFill>
              </a:rPr>
              <a:t>ⅱ</a:t>
            </a:r>
            <a:r>
              <a:rPr lang="ja-JP" altLang="ja-JP" sz="1800" dirty="0">
                <a:uFill>
                  <a:solidFill>
                    <a:schemeClr val="accent2"/>
                  </a:solidFill>
                </a:uFill>
              </a:rPr>
              <a:t>　</a:t>
            </a:r>
            <a:r>
              <a:rPr lang="ja-JP" altLang="ja-JP" sz="1800" dirty="0" smtClean="0">
                <a:uFill>
                  <a:solidFill>
                    <a:schemeClr val="accent2"/>
                  </a:solidFill>
                </a:uFill>
              </a:rPr>
              <a:t>伊藤</a:t>
            </a:r>
            <a:r>
              <a:rPr lang="ja-JP" altLang="ja-JP" sz="1800" dirty="0">
                <a:uFill>
                  <a:solidFill>
                    <a:schemeClr val="accent2"/>
                  </a:solidFill>
                </a:uFill>
              </a:rPr>
              <a:t>彰</a:t>
            </a:r>
            <a:r>
              <a:rPr lang="ja-JP" altLang="ja-JP" sz="1800" dirty="0" smtClean="0">
                <a:uFill>
                  <a:solidFill>
                    <a:schemeClr val="accent2"/>
                  </a:solidFill>
                </a:uFill>
              </a:rPr>
              <a:t>教</a:t>
            </a:r>
            <a:r>
              <a:rPr lang="ja-JP" altLang="ja-JP" sz="1800" baseline="30000" dirty="0">
                <a:uFill>
                  <a:solidFill>
                    <a:schemeClr val="accent2"/>
                  </a:solidFill>
                </a:uFill>
              </a:rPr>
              <a:t>ⅱ</a:t>
            </a:r>
            <a:r>
              <a:rPr lang="ja-JP" altLang="en-US" sz="1800" dirty="0" smtClean="0">
                <a:uFill>
                  <a:solidFill>
                    <a:schemeClr val="accent2"/>
                  </a:solidFill>
                </a:uFill>
              </a:rPr>
              <a:t>　</a:t>
            </a:r>
            <a:r>
              <a:rPr lang="ja-JP" altLang="ja-JP" sz="1800" dirty="0" smtClean="0">
                <a:uFill>
                  <a:solidFill>
                    <a:schemeClr val="accent2"/>
                  </a:solidFill>
                </a:uFill>
              </a:rPr>
              <a:t>相川清明</a:t>
            </a:r>
            <a:r>
              <a:rPr lang="ja-JP" altLang="ja-JP" sz="1800" baseline="30000" dirty="0">
                <a:uFill>
                  <a:solidFill>
                    <a:schemeClr val="accent2"/>
                  </a:solidFill>
                </a:uFill>
              </a:rPr>
              <a:t>ⅱ</a:t>
            </a:r>
            <a:endParaRPr lang="en-US" altLang="ja-JP" sz="1800" dirty="0" smtClean="0">
              <a:uFill>
                <a:solidFill>
                  <a:schemeClr val="accent2"/>
                </a:solidFill>
              </a:uFill>
            </a:endParaRPr>
          </a:p>
          <a:p>
            <a:r>
              <a:rPr lang="ja-JP" altLang="ja-JP" sz="1600" baseline="30000" dirty="0">
                <a:uFill>
                  <a:solidFill>
                    <a:schemeClr val="accent2"/>
                  </a:solidFill>
                </a:uFill>
              </a:rPr>
              <a:t>ⅰ</a:t>
            </a:r>
            <a:r>
              <a:rPr lang="ja-JP" altLang="ja-JP" sz="1600" u="sng" dirty="0" smtClean="0">
                <a:uFill>
                  <a:solidFill>
                    <a:schemeClr val="accent2"/>
                  </a:solidFill>
                </a:uFill>
              </a:rPr>
              <a:t>東京</a:t>
            </a:r>
            <a:r>
              <a:rPr lang="ja-JP" altLang="ja-JP" sz="1600" u="sng" dirty="0">
                <a:uFill>
                  <a:solidFill>
                    <a:schemeClr val="accent2"/>
                  </a:solidFill>
                </a:uFill>
              </a:rPr>
              <a:t>工科大学大学院 バイオ・情報メディア研究科</a:t>
            </a:r>
            <a:endParaRPr lang="en-US" altLang="ja-JP" sz="1600" u="sng" dirty="0">
              <a:uFill>
                <a:solidFill>
                  <a:schemeClr val="accent2"/>
                </a:solidFill>
              </a:uFill>
            </a:endParaRPr>
          </a:p>
          <a:p>
            <a:r>
              <a:rPr lang="ja-JP" altLang="ja-JP" sz="1600" baseline="30000" dirty="0">
                <a:uFill>
                  <a:solidFill>
                    <a:schemeClr val="accent2"/>
                  </a:solidFill>
                </a:uFill>
              </a:rPr>
              <a:t>ⅱ</a:t>
            </a:r>
            <a:r>
              <a:rPr lang="ja-JP" altLang="ja-JP" sz="1600" dirty="0" smtClean="0">
                <a:uFill>
                  <a:solidFill>
                    <a:schemeClr val="accent2"/>
                  </a:solidFill>
                </a:uFill>
              </a:rPr>
              <a:t>東京</a:t>
            </a:r>
            <a:r>
              <a:rPr lang="ja-JP" altLang="ja-JP" sz="1600" dirty="0">
                <a:uFill>
                  <a:solidFill>
                    <a:schemeClr val="accent2"/>
                  </a:solidFill>
                </a:uFill>
              </a:rPr>
              <a:t>工科</a:t>
            </a:r>
            <a:r>
              <a:rPr lang="ja-JP" altLang="ja-JP" sz="1600" dirty="0" smtClean="0">
                <a:uFill>
                  <a:solidFill>
                    <a:schemeClr val="accent2"/>
                  </a:solidFill>
                </a:uFill>
              </a:rPr>
              <a:t>大学 </a:t>
            </a:r>
            <a:endParaRPr kumimoji="1" lang="ja-JP" altLang="en-US" sz="1600" dirty="0" smtClean="0">
              <a:solidFill>
                <a:srgbClr val="83C1C6"/>
              </a:solidFill>
              <a:uFill>
                <a:solidFill>
                  <a:schemeClr val="accent2"/>
                </a:solidFill>
              </a:uFill>
              <a:latin typeface="+mn-ea"/>
            </a:endParaRPr>
          </a:p>
        </p:txBody>
      </p:sp>
      <p:sp>
        <p:nvSpPr>
          <p:cNvPr id="4" name="テキスト ボックス 3"/>
          <p:cNvSpPr txBox="1"/>
          <p:nvPr/>
        </p:nvSpPr>
        <p:spPr>
          <a:xfrm>
            <a:off x="1930385" y="5934670"/>
            <a:ext cx="184666" cy="369332"/>
          </a:xfrm>
          <a:prstGeom prst="rect">
            <a:avLst/>
          </a:prstGeom>
          <a:noFill/>
        </p:spPr>
        <p:txBody>
          <a:bodyPr wrap="none" rtlCol="0">
            <a:spAutoFit/>
          </a:bodyPr>
          <a:lstStyle/>
          <a:p>
            <a:endParaRPr kumimoji="1" lang="ja-JP" altLang="en-US" dirty="0"/>
          </a:p>
        </p:txBody>
      </p:sp>
      <p:sp>
        <p:nvSpPr>
          <p:cNvPr id="5" name="テキスト ボックス 4"/>
          <p:cNvSpPr txBox="1"/>
          <p:nvPr/>
        </p:nvSpPr>
        <p:spPr>
          <a:xfrm>
            <a:off x="2521632" y="833566"/>
            <a:ext cx="4100737" cy="369332"/>
          </a:xfrm>
          <a:prstGeom prst="rect">
            <a:avLst/>
          </a:prstGeom>
          <a:noFill/>
        </p:spPr>
        <p:txBody>
          <a:bodyPr wrap="none" rtlCol="0">
            <a:spAutoFit/>
          </a:bodyPr>
          <a:lstStyle/>
          <a:p>
            <a:r>
              <a:rPr lang="ja-JP" altLang="en-US" u="sng" dirty="0" smtClean="0">
                <a:uFill>
                  <a:solidFill>
                    <a:schemeClr val="accent2"/>
                  </a:solidFill>
                </a:uFill>
                <a:latin typeface="+mn-ea"/>
              </a:rPr>
              <a:t>日本音響学会</a:t>
            </a:r>
            <a:r>
              <a:rPr lang="en-US" altLang="ja-JP" u="sng" dirty="0">
                <a:uFill>
                  <a:solidFill>
                    <a:schemeClr val="accent2"/>
                  </a:solidFill>
                </a:uFill>
                <a:latin typeface="+mn-ea"/>
              </a:rPr>
              <a:t> 2014</a:t>
            </a:r>
            <a:r>
              <a:rPr lang="ja-JP" altLang="en-US" u="sng" dirty="0">
                <a:uFill>
                  <a:solidFill>
                    <a:schemeClr val="accent2"/>
                  </a:solidFill>
                </a:uFill>
                <a:latin typeface="+mn-ea"/>
              </a:rPr>
              <a:t>年秋季研究発表会</a:t>
            </a:r>
            <a:endParaRPr kumimoji="1" lang="ja-JP" altLang="en-US" u="sng" dirty="0">
              <a:uFill>
                <a:solidFill>
                  <a:schemeClr val="accent2"/>
                </a:solidFill>
              </a:uFill>
              <a:latin typeface="+mn-ea"/>
            </a:endParaRPr>
          </a:p>
        </p:txBody>
      </p:sp>
    </p:spTree>
    <p:extLst>
      <p:ext uri="{BB962C8B-B14F-4D97-AF65-F5344CB8AC3E}">
        <p14:creationId xmlns:p14="http://schemas.microsoft.com/office/powerpoint/2010/main" val="8441895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関連研究・事例</a:t>
            </a:r>
            <a:endParaRPr kumimoji="1" lang="ja-JP" altLang="en-US" dirty="0"/>
          </a:p>
        </p:txBody>
      </p:sp>
      <p:sp>
        <p:nvSpPr>
          <p:cNvPr id="3" name="コンテンツ プレースホルダー 2"/>
          <p:cNvSpPr>
            <a:spLocks noGrp="1"/>
          </p:cNvSpPr>
          <p:nvPr>
            <p:ph idx="1"/>
          </p:nvPr>
        </p:nvSpPr>
        <p:spPr/>
        <p:txBody>
          <a:bodyPr anchor="t">
            <a:normAutofit/>
          </a:bodyPr>
          <a:lstStyle/>
          <a:p>
            <a:pPr>
              <a:buClr>
                <a:schemeClr val="accent1"/>
              </a:buClr>
            </a:pPr>
            <a:r>
              <a:rPr lang="ja-JP" altLang="en-US" sz="2400" dirty="0">
                <a:latin typeface="+mn-ea"/>
              </a:rPr>
              <a:t>小林茂 赤松正行</a:t>
            </a:r>
            <a:r>
              <a:rPr lang="en-US" altLang="ja-JP" sz="2400" dirty="0">
                <a:latin typeface="+mn-ea"/>
              </a:rPr>
              <a:t>:</a:t>
            </a:r>
            <a:r>
              <a:rPr lang="ja-JP" altLang="en-US" sz="2400" dirty="0">
                <a:latin typeface="+mn-ea"/>
              </a:rPr>
              <a:t>「</a:t>
            </a:r>
            <a:r>
              <a:rPr lang="en-US" altLang="ja-JP" sz="2400" dirty="0">
                <a:latin typeface="+mn-ea"/>
              </a:rPr>
              <a:t>Spinner</a:t>
            </a:r>
            <a:r>
              <a:rPr lang="ja-JP" altLang="en-US" sz="2400" dirty="0">
                <a:latin typeface="+mn-ea"/>
              </a:rPr>
              <a:t>」</a:t>
            </a:r>
          </a:p>
          <a:p>
            <a:pPr lvl="1">
              <a:buClr>
                <a:schemeClr val="accent1"/>
              </a:buClr>
            </a:pPr>
            <a:r>
              <a:rPr lang="ja-JP" altLang="en-US" sz="2000" dirty="0">
                <a:latin typeface="+mn-ea"/>
              </a:rPr>
              <a:t>画面上に物理的コントローラ</a:t>
            </a:r>
            <a:r>
              <a:rPr lang="ja-JP" altLang="en-US" sz="2000" dirty="0" smtClean="0">
                <a:latin typeface="+mn-ea"/>
              </a:rPr>
              <a:t>を</a:t>
            </a:r>
            <a:r>
              <a:rPr lang="en-US" altLang="ja-JP" sz="2000" dirty="0">
                <a:latin typeface="+mn-ea"/>
              </a:rPr>
              <a:t/>
            </a:r>
            <a:br>
              <a:rPr lang="en-US" altLang="ja-JP" sz="2000" dirty="0">
                <a:latin typeface="+mn-ea"/>
              </a:rPr>
            </a:br>
            <a:r>
              <a:rPr lang="ja-JP" altLang="en-US" sz="2000" dirty="0" smtClean="0">
                <a:latin typeface="+mn-ea"/>
              </a:rPr>
              <a:t>置いて</a:t>
            </a:r>
            <a:r>
              <a:rPr lang="ja-JP" altLang="en-US" sz="2000" dirty="0">
                <a:latin typeface="+mn-ea"/>
              </a:rPr>
              <a:t>パラメータを操作可能にする </a:t>
            </a:r>
            <a:endParaRPr lang="en-US" altLang="ja-JP" sz="2000" dirty="0" smtClean="0">
              <a:latin typeface="+mn-ea"/>
            </a:endParaRPr>
          </a:p>
          <a:p>
            <a:pPr marL="457200" lvl="1" indent="0">
              <a:buClr>
                <a:schemeClr val="accent1"/>
              </a:buClr>
              <a:buNone/>
            </a:pPr>
            <a:endParaRPr lang="en-US" altLang="ja-JP" sz="2000" dirty="0" smtClean="0">
              <a:latin typeface="+mn-ea"/>
            </a:endParaRPr>
          </a:p>
          <a:p>
            <a:pPr>
              <a:buClr>
                <a:schemeClr val="accent1"/>
              </a:buClr>
            </a:pPr>
            <a:r>
              <a:rPr lang="en-US" altLang="ja-JP" sz="2400" dirty="0" smtClean="0">
                <a:latin typeface="+mn-ea"/>
              </a:rPr>
              <a:t>Steinberg:</a:t>
            </a:r>
            <a:r>
              <a:rPr lang="ja-JP" altLang="en-US" sz="2400" dirty="0" smtClean="0">
                <a:latin typeface="+mn-ea"/>
              </a:rPr>
              <a:t>「</a:t>
            </a:r>
            <a:r>
              <a:rPr lang="en-US" altLang="ja-JP" sz="2400" dirty="0" smtClean="0">
                <a:latin typeface="+mn-ea"/>
              </a:rPr>
              <a:t>Cubase </a:t>
            </a:r>
            <a:r>
              <a:rPr lang="en-US" altLang="ja-JP" sz="2400" dirty="0" err="1" smtClean="0">
                <a:latin typeface="+mn-ea"/>
              </a:rPr>
              <a:t>iC</a:t>
            </a:r>
            <a:r>
              <a:rPr lang="en-US" altLang="ja-JP" sz="2400" dirty="0" smtClean="0">
                <a:latin typeface="+mn-ea"/>
              </a:rPr>
              <a:t> Air</a:t>
            </a:r>
            <a:r>
              <a:rPr lang="ja-JP" altLang="en-US" sz="2400" dirty="0" smtClean="0">
                <a:latin typeface="+mn-ea"/>
              </a:rPr>
              <a:t>」</a:t>
            </a:r>
            <a:endParaRPr lang="en-US" altLang="ja-JP" sz="2400" dirty="0" smtClean="0">
              <a:latin typeface="+mn-ea"/>
            </a:endParaRPr>
          </a:p>
          <a:p>
            <a:pPr lvl="1">
              <a:buClr>
                <a:schemeClr val="accent1"/>
              </a:buClr>
            </a:pPr>
            <a:r>
              <a:rPr lang="en-US" altLang="ja-JP" sz="2000" dirty="0" smtClean="0">
                <a:latin typeface="+mn-ea"/>
              </a:rPr>
              <a:t>Leap Motion</a:t>
            </a:r>
            <a:r>
              <a:rPr lang="ja-JP" altLang="en-US" sz="2000" dirty="0" smtClean="0">
                <a:latin typeface="+mn-ea"/>
              </a:rPr>
              <a:t>または深度カメラを</a:t>
            </a:r>
            <a:r>
              <a:rPr lang="en-US" altLang="ja-JP" sz="2000" dirty="0">
                <a:latin typeface="+mn-ea"/>
              </a:rPr>
              <a:t/>
            </a:r>
            <a:br>
              <a:rPr lang="en-US" altLang="ja-JP" sz="2000" dirty="0">
                <a:latin typeface="+mn-ea"/>
              </a:rPr>
            </a:br>
            <a:r>
              <a:rPr lang="ja-JP" altLang="en-US" sz="2000" dirty="0" smtClean="0">
                <a:latin typeface="+mn-ea"/>
              </a:rPr>
              <a:t>使用し</a:t>
            </a:r>
            <a:r>
              <a:rPr lang="en-US" altLang="ja-JP" sz="2000" dirty="0" smtClean="0">
                <a:latin typeface="+mn-ea"/>
              </a:rPr>
              <a:t>DAW</a:t>
            </a:r>
            <a:r>
              <a:rPr lang="ja-JP" altLang="en-US" sz="2000" dirty="0" smtClean="0">
                <a:latin typeface="+mn-ea"/>
              </a:rPr>
              <a:t>をジェスチャ操作</a:t>
            </a:r>
            <a:endParaRPr lang="ja-JP" altLang="en-US" sz="2000" dirty="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9</a:t>
            </a:fld>
            <a:endParaRPr lang="en-US" dirty="0"/>
          </a:p>
        </p:txBody>
      </p:sp>
      <p:sp>
        <p:nvSpPr>
          <p:cNvPr id="10" name="テキスト ボックス 9"/>
          <p:cNvSpPr txBox="1"/>
          <p:nvPr/>
        </p:nvSpPr>
        <p:spPr>
          <a:xfrm>
            <a:off x="7562692" y="1600200"/>
            <a:ext cx="505267" cy="215444"/>
          </a:xfrm>
          <a:prstGeom prst="rect">
            <a:avLst/>
          </a:prstGeom>
          <a:noFill/>
        </p:spPr>
        <p:txBody>
          <a:bodyPr wrap="none" rtlCol="0">
            <a:spAutoFit/>
          </a:bodyPr>
          <a:lstStyle/>
          <a:p>
            <a:r>
              <a:rPr kumimoji="1" lang="ja-JP" altLang="en-US" sz="800" b="1" dirty="0" smtClean="0">
                <a:solidFill>
                  <a:schemeClr val="bg1"/>
                </a:solidFill>
              </a:rPr>
              <a:t>レシオ</a:t>
            </a:r>
            <a:endParaRPr kumimoji="1" lang="ja-JP" altLang="en-US" sz="800" b="1" dirty="0">
              <a:solidFill>
                <a:schemeClr val="bg1"/>
              </a:solidFill>
            </a:endParaRPr>
          </a:p>
        </p:txBody>
      </p:sp>
      <p:pic>
        <p:nvPicPr>
          <p:cNvPr id="6" name="図 5" descr="スクリーンショット 2014-02-12 0.05.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714" y="1600200"/>
            <a:ext cx="2782086" cy="1865173"/>
          </a:xfrm>
          <a:prstGeom prst="rect">
            <a:avLst/>
          </a:prstGeom>
        </p:spPr>
      </p:pic>
      <p:pic>
        <p:nvPicPr>
          <p:cNvPr id="7" name="図 6" descr="スクリーンショット 2014-07-28 21.16.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714" y="3856059"/>
            <a:ext cx="2782086" cy="1799082"/>
          </a:xfrm>
          <a:prstGeom prst="rect">
            <a:avLst/>
          </a:prstGeom>
        </p:spPr>
      </p:pic>
      <p:sp>
        <p:nvSpPr>
          <p:cNvPr id="9" name="テキスト ボックス 8"/>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5589964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本手法の位置付け</a:t>
            </a:r>
            <a:endParaRPr kumimoji="1" lang="ja-JP" altLang="en-US" dirty="0"/>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10</a:t>
            </a:fld>
            <a:endParaRPr lang="en-US" dirty="0"/>
          </a:p>
        </p:txBody>
      </p:sp>
      <p:sp>
        <p:nvSpPr>
          <p:cNvPr id="10" name="テキスト ボックス 9"/>
          <p:cNvSpPr txBox="1"/>
          <p:nvPr/>
        </p:nvSpPr>
        <p:spPr>
          <a:xfrm>
            <a:off x="7562692" y="1600200"/>
            <a:ext cx="505267" cy="215444"/>
          </a:xfrm>
          <a:prstGeom prst="rect">
            <a:avLst/>
          </a:prstGeom>
          <a:noFill/>
        </p:spPr>
        <p:txBody>
          <a:bodyPr wrap="none" rtlCol="0">
            <a:spAutoFit/>
          </a:bodyPr>
          <a:lstStyle/>
          <a:p>
            <a:r>
              <a:rPr kumimoji="1" lang="ja-JP" altLang="en-US" sz="800" b="1" dirty="0" smtClean="0">
                <a:solidFill>
                  <a:schemeClr val="bg1"/>
                </a:solidFill>
              </a:rPr>
              <a:t>レシオ</a:t>
            </a:r>
            <a:endParaRPr kumimoji="1" lang="ja-JP" altLang="en-US" sz="800" b="1" dirty="0">
              <a:solidFill>
                <a:schemeClr val="bg1"/>
              </a:solidFill>
            </a:endParaRPr>
          </a:p>
        </p:txBody>
      </p:sp>
      <p:graphicFrame>
        <p:nvGraphicFramePr>
          <p:cNvPr id="6" name="表 5"/>
          <p:cNvGraphicFramePr>
            <a:graphicFrameLocks noGrp="1"/>
          </p:cNvGraphicFramePr>
          <p:nvPr>
            <p:extLst>
              <p:ext uri="{D42A27DB-BD31-4B8C-83A1-F6EECF244321}">
                <p14:modId xmlns:p14="http://schemas.microsoft.com/office/powerpoint/2010/main" val="1226734007"/>
              </p:ext>
            </p:extLst>
          </p:nvPr>
        </p:nvGraphicFramePr>
        <p:xfrm>
          <a:off x="457200" y="1679449"/>
          <a:ext cx="8229600" cy="4264084"/>
        </p:xfrm>
        <a:graphic>
          <a:graphicData uri="http://schemas.openxmlformats.org/drawingml/2006/table">
            <a:tbl>
              <a:tblPr firstRow="1" bandRow="1">
                <a:tableStyleId>{21E4AEA4-8DFA-4A89-87EB-49C32662AFE0}</a:tableStyleId>
              </a:tblPr>
              <a:tblGrid>
                <a:gridCol w="2057400"/>
                <a:gridCol w="2057400"/>
                <a:gridCol w="2057400"/>
                <a:gridCol w="2057400"/>
              </a:tblGrid>
              <a:tr h="1066021">
                <a:tc>
                  <a:txBody>
                    <a:bodyPr/>
                    <a:lstStyle/>
                    <a:p>
                      <a:endParaRPr kumimoji="1" lang="ja-JP" altLang="en-US" dirty="0"/>
                    </a:p>
                  </a:txBody>
                  <a:tcPr/>
                </a:tc>
                <a:tc>
                  <a:txBody>
                    <a:bodyPr/>
                    <a:lstStyle/>
                    <a:p>
                      <a:pPr algn="ctr"/>
                      <a:r>
                        <a:rPr kumimoji="1" lang="ja-JP" altLang="en-US" sz="2800" dirty="0" smtClean="0"/>
                        <a:t>マウス</a:t>
                      </a:r>
                      <a:endParaRPr kumimoji="1" lang="ja-JP" altLang="en-US" sz="2000" dirty="0"/>
                    </a:p>
                  </a:txBody>
                  <a:tcPr anchor="ctr"/>
                </a:tc>
                <a:tc>
                  <a:txBody>
                    <a:bodyPr/>
                    <a:lstStyle/>
                    <a:p>
                      <a:pPr algn="ctr"/>
                      <a:r>
                        <a:rPr kumimoji="1" lang="ja-JP" altLang="en-US" sz="2800" dirty="0" smtClean="0"/>
                        <a:t>ジェスチャ</a:t>
                      </a:r>
                      <a:endParaRPr kumimoji="1" lang="en-US" altLang="ja-JP" sz="2800" dirty="0" smtClean="0"/>
                    </a:p>
                    <a:p>
                      <a:pPr algn="ctr"/>
                      <a:r>
                        <a:rPr kumimoji="1" lang="ja-JP" altLang="en-US" sz="2800" dirty="0" smtClean="0"/>
                        <a:t>デバイス</a:t>
                      </a:r>
                      <a:endParaRPr kumimoji="1" lang="ja-JP" altLang="en-US" sz="2800" dirty="0"/>
                    </a:p>
                  </a:txBody>
                  <a:tcPr anchor="ctr"/>
                </a:tc>
                <a:tc>
                  <a:txBody>
                    <a:bodyPr/>
                    <a:lstStyle/>
                    <a:p>
                      <a:pPr algn="ctr"/>
                      <a:r>
                        <a:rPr kumimoji="1" lang="ja-JP" altLang="en-US" sz="2800" b="1" u="sng" dirty="0" smtClean="0">
                          <a:latin typeface="ヒラギノ角ゴ Pro W6"/>
                          <a:ea typeface="ヒラギノ角ゴ Pro W6"/>
                          <a:cs typeface="ヒラギノ角ゴ Pro W6"/>
                        </a:rPr>
                        <a:t>本手法</a:t>
                      </a:r>
                      <a:endParaRPr kumimoji="1" lang="ja-JP" altLang="en-US" sz="2800" b="1" u="sng" dirty="0">
                        <a:latin typeface="ヒラギノ角ゴ Pro W6"/>
                        <a:ea typeface="ヒラギノ角ゴ Pro W6"/>
                        <a:cs typeface="ヒラギノ角ゴ Pro W6"/>
                      </a:endParaRPr>
                    </a:p>
                  </a:txBody>
                  <a:tcPr anchor="ctr"/>
                </a:tc>
              </a:tr>
              <a:tr h="1066021">
                <a:tc>
                  <a:txBody>
                    <a:bodyPr/>
                    <a:lstStyle/>
                    <a:p>
                      <a:pPr algn="ctr"/>
                      <a:r>
                        <a:rPr kumimoji="1" lang="ja-JP" altLang="en-US" sz="2400" dirty="0" smtClean="0"/>
                        <a:t>「つぶす」</a:t>
                      </a:r>
                      <a:endParaRPr kumimoji="1" lang="en-US" altLang="ja-JP" sz="2400" dirty="0" smtClean="0"/>
                    </a:p>
                    <a:p>
                      <a:pPr algn="ctr"/>
                      <a:r>
                        <a:rPr kumimoji="1" lang="ja-JP" altLang="en-US" sz="2400" dirty="0" smtClean="0"/>
                        <a:t>感覚</a:t>
                      </a:r>
                      <a:endParaRPr kumimoji="1" lang="ja-JP" altLang="en-US" sz="2400" dirty="0"/>
                    </a:p>
                  </a:txBody>
                  <a:tcPr anchor="ct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r>
              <a:tr h="1066021">
                <a:tc>
                  <a:txBody>
                    <a:bodyPr/>
                    <a:lstStyle/>
                    <a:p>
                      <a:pPr algn="ctr"/>
                      <a:r>
                        <a:rPr kumimoji="1" lang="ja-JP" altLang="en-US" sz="2400" dirty="0" smtClean="0"/>
                        <a:t>精密な操作</a:t>
                      </a:r>
                      <a:endParaRPr kumimoji="1" lang="ja-JP" altLang="en-US" sz="2400" dirty="0"/>
                    </a:p>
                  </a:txBody>
                  <a:tcPr anchor="ct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r>
              <a:tr h="1066021">
                <a:tc>
                  <a:txBody>
                    <a:bodyPr/>
                    <a:lstStyle/>
                    <a:p>
                      <a:pPr algn="ctr"/>
                      <a:r>
                        <a:rPr kumimoji="1" lang="ja-JP" altLang="en-US" sz="2400" dirty="0" smtClean="0"/>
                        <a:t>使い慣れ易さ</a:t>
                      </a:r>
                      <a:endParaRPr kumimoji="1" lang="ja-JP" altLang="en-US" sz="2400" dirty="0"/>
                    </a:p>
                  </a:txBody>
                  <a:tcPr anchor="ct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r>
            </a:tbl>
          </a:graphicData>
        </a:graphic>
      </p:graphicFrame>
      <p:sp>
        <p:nvSpPr>
          <p:cNvPr id="7" name="乗算記号 6"/>
          <p:cNvSpPr/>
          <p:nvPr/>
        </p:nvSpPr>
        <p:spPr>
          <a:xfrm>
            <a:off x="2994435" y="2743984"/>
            <a:ext cx="1050404" cy="105055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乗算記号 8"/>
          <p:cNvSpPr/>
          <p:nvPr/>
        </p:nvSpPr>
        <p:spPr>
          <a:xfrm>
            <a:off x="5059511" y="3794538"/>
            <a:ext cx="1050404" cy="105055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乗算記号 10"/>
          <p:cNvSpPr/>
          <p:nvPr/>
        </p:nvSpPr>
        <p:spPr>
          <a:xfrm>
            <a:off x="5059511" y="4845092"/>
            <a:ext cx="1050404" cy="105055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7255194" y="2885104"/>
            <a:ext cx="815239" cy="799676"/>
          </a:xfrm>
          <a:prstGeom prst="ellipse">
            <a:avLst/>
          </a:prstGeom>
          <a:noFill/>
          <a:ln w="762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2" name="円/楕円 11"/>
          <p:cNvSpPr/>
          <p:nvPr/>
        </p:nvSpPr>
        <p:spPr>
          <a:xfrm>
            <a:off x="7255194" y="3935658"/>
            <a:ext cx="815239" cy="799676"/>
          </a:xfrm>
          <a:prstGeom prst="ellipse">
            <a:avLst/>
          </a:prstGeom>
          <a:noFill/>
          <a:ln w="762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7255194" y="5028856"/>
            <a:ext cx="815239" cy="799676"/>
          </a:xfrm>
          <a:prstGeom prst="ellipse">
            <a:avLst/>
          </a:prstGeom>
          <a:noFill/>
          <a:ln w="762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4" name="二等辺三角形 13"/>
          <p:cNvSpPr/>
          <p:nvPr/>
        </p:nvSpPr>
        <p:spPr>
          <a:xfrm>
            <a:off x="5282674" y="2917313"/>
            <a:ext cx="690518" cy="627197"/>
          </a:xfrm>
          <a:prstGeom prst="triangle">
            <a:avLst/>
          </a:prstGeom>
          <a:noFill/>
          <a:ln w="762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3096237" y="5028858"/>
            <a:ext cx="815239" cy="799676"/>
          </a:xfrm>
          <a:prstGeom prst="ellipse">
            <a:avLst/>
          </a:prstGeom>
          <a:noFill/>
          <a:ln w="762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6" name="二等辺三角形 15"/>
          <p:cNvSpPr/>
          <p:nvPr/>
        </p:nvSpPr>
        <p:spPr>
          <a:xfrm>
            <a:off x="3173924" y="4029738"/>
            <a:ext cx="690518" cy="627197"/>
          </a:xfrm>
          <a:prstGeom prst="triangle">
            <a:avLst/>
          </a:prstGeom>
          <a:noFill/>
          <a:ln w="762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角丸四角形 16"/>
          <p:cNvSpPr/>
          <p:nvPr/>
        </p:nvSpPr>
        <p:spPr>
          <a:xfrm>
            <a:off x="6427844" y="1489591"/>
            <a:ext cx="2492749" cy="4625574"/>
          </a:xfrm>
          <a:prstGeom prst="roundRect">
            <a:avLst/>
          </a:prstGeom>
          <a:noFill/>
          <a:ln w="7620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034726" y="2351986"/>
            <a:ext cx="184666" cy="369332"/>
          </a:xfrm>
          <a:prstGeom prst="rect">
            <a:avLst/>
          </a:prstGeom>
          <a:noFill/>
        </p:spPr>
        <p:txBody>
          <a:bodyPr wrap="none" rtlCol="0">
            <a:spAutoFit/>
          </a:bodyPr>
          <a:lstStyle/>
          <a:p>
            <a:endParaRPr kumimoji="1" lang="ja-JP" altLang="en-US" dirty="0"/>
          </a:p>
        </p:txBody>
      </p:sp>
      <p:sp>
        <p:nvSpPr>
          <p:cNvPr id="19" name="テキスト ボックス 18"/>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9050667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制作インタフェイス</a:t>
            </a:r>
            <a:endParaRPr kumimoji="1" lang="ja-JP" altLang="en-US" dirty="0"/>
          </a:p>
        </p:txBody>
      </p:sp>
      <p:sp>
        <p:nvSpPr>
          <p:cNvPr id="3" name="テキスト プレースホルダー 2"/>
          <p:cNvSpPr>
            <a:spLocks noGrp="1"/>
          </p:cNvSpPr>
          <p:nvPr>
            <p:ph type="body" idx="1"/>
          </p:nvPr>
        </p:nvSpPr>
        <p:spPr/>
        <p:txBody>
          <a:bodyPr/>
          <a:lstStyle/>
          <a:p>
            <a:r>
              <a:rPr kumimoji="1" lang="ja-JP" altLang="en-US" dirty="0" smtClean="0">
                <a:latin typeface="+mn-ea"/>
              </a:rPr>
              <a:t>実装手法</a:t>
            </a:r>
            <a:r>
              <a:rPr lang="en-US" altLang="ja-JP" dirty="0" smtClean="0">
                <a:latin typeface="+mn-ea"/>
              </a:rPr>
              <a:t>/</a:t>
            </a:r>
            <a:r>
              <a:rPr lang="ja-JP" altLang="en-US" dirty="0" smtClean="0">
                <a:latin typeface="+mn-ea"/>
              </a:rPr>
              <a:t>デモ</a:t>
            </a:r>
            <a:endParaRPr kumimoji="1" lang="ja-JP" altLang="en-US" dirty="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11</a:t>
            </a:fld>
            <a:endParaRPr lang="en-US"/>
          </a:p>
        </p:txBody>
      </p:sp>
      <p:sp>
        <p:nvSpPr>
          <p:cNvPr id="5" name="テキスト ボックス 4"/>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35212601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実装手法</a:t>
            </a:r>
            <a:endParaRPr kumimoji="1" lang="ja-JP" altLang="en-US" dirty="0"/>
          </a:p>
        </p:txBody>
      </p:sp>
      <p:sp>
        <p:nvSpPr>
          <p:cNvPr id="3" name="コンテンツ プレースホルダー 2"/>
          <p:cNvSpPr>
            <a:spLocks noGrp="1"/>
          </p:cNvSpPr>
          <p:nvPr>
            <p:ph idx="1"/>
          </p:nvPr>
        </p:nvSpPr>
        <p:spPr/>
        <p:txBody>
          <a:bodyPr anchor="t">
            <a:normAutofit lnSpcReduction="10000"/>
          </a:bodyPr>
          <a:lstStyle/>
          <a:p>
            <a:pPr>
              <a:buClr>
                <a:schemeClr val="accent1"/>
              </a:buClr>
            </a:pPr>
            <a:r>
              <a:rPr lang="ja-JP" altLang="en-US" sz="2800" dirty="0" smtClean="0">
                <a:latin typeface="+mn-ea"/>
              </a:rPr>
              <a:t>使用デバイス</a:t>
            </a:r>
            <a:r>
              <a:rPr lang="en-US" altLang="ja-JP" sz="2800" dirty="0" smtClean="0">
                <a:latin typeface="+mn-ea"/>
              </a:rPr>
              <a:t>: </a:t>
            </a:r>
            <a:r>
              <a:rPr lang="en-US" altLang="ja-JP" sz="2800" u="sng" dirty="0" smtClean="0">
                <a:latin typeface="ヒラギノ角ゴ Pro W6"/>
                <a:ea typeface="ヒラギノ角ゴ Pro W6"/>
                <a:cs typeface="ヒラギノ角ゴ Pro W6"/>
              </a:rPr>
              <a:t>3D</a:t>
            </a:r>
            <a:r>
              <a:rPr lang="ja-JP" altLang="en-US" sz="2800" u="sng" dirty="0">
                <a:latin typeface="ヒラギノ角ゴ Pro W6"/>
                <a:ea typeface="ヒラギノ角ゴ Pro W6"/>
                <a:cs typeface="ヒラギノ角ゴ Pro W6"/>
              </a:rPr>
              <a:t>マウス</a:t>
            </a:r>
          </a:p>
          <a:p>
            <a:pPr lvl="1">
              <a:buClr>
                <a:schemeClr val="accent1"/>
              </a:buClr>
            </a:pPr>
            <a:r>
              <a:rPr lang="ja-JP" altLang="en-US" sz="2400" dirty="0">
                <a:latin typeface="+mn-ea"/>
              </a:rPr>
              <a:t>押し込み・引っ張りによる操作が可能</a:t>
            </a:r>
          </a:p>
          <a:p>
            <a:pPr lvl="1">
              <a:buClr>
                <a:schemeClr val="accent1"/>
              </a:buClr>
            </a:pPr>
            <a:r>
              <a:rPr lang="ja-JP" altLang="en-US" sz="2400" dirty="0">
                <a:latin typeface="+mn-ea"/>
              </a:rPr>
              <a:t>細かい値の調整に適している</a:t>
            </a:r>
          </a:p>
          <a:p>
            <a:pPr>
              <a:buClr>
                <a:schemeClr val="accent1"/>
              </a:buClr>
            </a:pPr>
            <a:endParaRPr lang="ja-JP" altLang="en-US" sz="2800" dirty="0">
              <a:latin typeface="+mn-ea"/>
            </a:endParaRPr>
          </a:p>
          <a:p>
            <a:pPr>
              <a:buClr>
                <a:schemeClr val="accent1"/>
              </a:buClr>
            </a:pPr>
            <a:r>
              <a:rPr lang="ja-JP" altLang="en-US" sz="2800" dirty="0" smtClean="0">
                <a:latin typeface="+mn-ea"/>
              </a:rPr>
              <a:t>実装環境</a:t>
            </a:r>
            <a:r>
              <a:rPr lang="en-US" altLang="ja-JP" sz="2800" dirty="0" smtClean="0">
                <a:latin typeface="+mn-ea"/>
              </a:rPr>
              <a:t>: </a:t>
            </a:r>
            <a:r>
              <a:rPr lang="en-US" altLang="ja-JP" sz="2800" u="sng" dirty="0" smtClean="0">
                <a:latin typeface="ヒラギノ角ゴ Pro W6"/>
                <a:ea typeface="ヒラギノ角ゴ Pro W6"/>
                <a:cs typeface="ヒラギノ角ゴ Pro W6"/>
              </a:rPr>
              <a:t>Max</a:t>
            </a:r>
            <a:endParaRPr lang="en-US" altLang="ja-JP" sz="2800" u="sng" dirty="0">
              <a:latin typeface="ヒラギノ角ゴ Pro W6"/>
              <a:ea typeface="ヒラギノ角ゴ Pro W6"/>
              <a:cs typeface="ヒラギノ角ゴ Pro W6"/>
            </a:endParaRPr>
          </a:p>
          <a:p>
            <a:pPr lvl="1">
              <a:buClr>
                <a:schemeClr val="accent1"/>
              </a:buClr>
            </a:pPr>
            <a:r>
              <a:rPr lang="ja-JP" altLang="en-US" sz="2400" dirty="0">
                <a:latin typeface="+mn-ea"/>
              </a:rPr>
              <a:t>サウンドのプログラミングが容易</a:t>
            </a:r>
          </a:p>
          <a:p>
            <a:pPr lvl="1">
              <a:buClr>
                <a:schemeClr val="accent1"/>
              </a:buClr>
            </a:pPr>
            <a:r>
              <a:rPr lang="ja-JP" altLang="en-US" sz="2400" dirty="0">
                <a:latin typeface="+mn-ea"/>
              </a:rPr>
              <a:t>オリジナルの</a:t>
            </a:r>
            <a:r>
              <a:rPr lang="en-US" altLang="ja-JP" sz="2400" dirty="0">
                <a:latin typeface="+mn-ea"/>
              </a:rPr>
              <a:t>GUI</a:t>
            </a:r>
            <a:r>
              <a:rPr lang="ja-JP" altLang="en-US" sz="2400" dirty="0">
                <a:latin typeface="+mn-ea"/>
              </a:rPr>
              <a:t>の設計が容易</a:t>
            </a: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12</a:t>
            </a:fld>
            <a:endParaRPr lang="en-US" dirty="0"/>
          </a:p>
        </p:txBody>
      </p:sp>
      <p:pic>
        <p:nvPicPr>
          <p:cNvPr id="9" name="図 8" descr="417Vll2NOSL._SL500_AA300_.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117" y="1694280"/>
            <a:ext cx="1952040" cy="1952040"/>
          </a:xfrm>
          <a:prstGeom prst="rect">
            <a:avLst/>
          </a:prstGeom>
        </p:spPr>
      </p:pic>
      <p:sp>
        <p:nvSpPr>
          <p:cNvPr id="11" name="テキスト ボックス 10"/>
          <p:cNvSpPr txBox="1"/>
          <p:nvPr/>
        </p:nvSpPr>
        <p:spPr>
          <a:xfrm>
            <a:off x="6328471" y="3646320"/>
            <a:ext cx="2595582" cy="369332"/>
          </a:xfrm>
          <a:prstGeom prst="rect">
            <a:avLst/>
          </a:prstGeom>
          <a:noFill/>
        </p:spPr>
        <p:txBody>
          <a:bodyPr wrap="none" rtlCol="0">
            <a:spAutoFit/>
          </a:bodyPr>
          <a:lstStyle/>
          <a:p>
            <a:r>
              <a:rPr lang="ja-JP" altLang="en-US" dirty="0" smtClean="0">
                <a:latin typeface="ヒラギノ角ゴ Pro W3"/>
                <a:ea typeface="ヒラギノ角ゴ Pro W3"/>
                <a:cs typeface="ヒラギノ角ゴ Pro W3"/>
              </a:rPr>
              <a:t>図</a:t>
            </a:r>
            <a:r>
              <a:rPr lang="en-US" altLang="ja-JP" dirty="0">
                <a:latin typeface="ヒラギノ角ゴ Pro W3"/>
                <a:ea typeface="ヒラギノ角ゴ Pro W3"/>
                <a:cs typeface="ヒラギノ角ゴ Pro W3"/>
              </a:rPr>
              <a:t>8</a:t>
            </a:r>
            <a:r>
              <a:rPr lang="en-US" altLang="ja-JP" dirty="0" smtClean="0">
                <a:latin typeface="ヒラギノ角ゴ Pro W3"/>
                <a:ea typeface="ヒラギノ角ゴ Pro W3"/>
                <a:cs typeface="ヒラギノ角ゴ Pro W3"/>
              </a:rPr>
              <a:t>: Space </a:t>
            </a:r>
            <a:r>
              <a:rPr lang="en-US" altLang="ja-JP" dirty="0">
                <a:latin typeface="ヒラギノ角ゴ Pro W3"/>
                <a:ea typeface="ヒラギノ角ゴ Pro W3"/>
                <a:cs typeface="ヒラギノ角ゴ Pro W3"/>
              </a:rPr>
              <a:t>Navigator</a:t>
            </a:r>
            <a:endParaRPr lang="ja-JP" altLang="ja-JP" b="1" dirty="0">
              <a:latin typeface="ヒラギノ角ゴ Pro W3"/>
              <a:ea typeface="ヒラギノ角ゴ Pro W3"/>
              <a:cs typeface="ヒラギノ角ゴ Pro W3"/>
            </a:endParaRPr>
          </a:p>
        </p:txBody>
      </p:sp>
      <p:sp>
        <p:nvSpPr>
          <p:cNvPr id="8" name="テキスト ボックス 7"/>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1553114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デモ</a:t>
            </a:r>
            <a:endParaRPr kumimoji="1" lang="ja-JP" altLang="en-US" dirty="0"/>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13</a:t>
            </a:fld>
            <a:endParaRPr lang="en-US" dirty="0"/>
          </a:p>
        </p:txBody>
      </p:sp>
      <p:pic>
        <p:nvPicPr>
          <p:cNvPr id="6" name="図 5" descr="3DMCom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062" y="1600200"/>
            <a:ext cx="2695420" cy="4372569"/>
          </a:xfrm>
          <a:prstGeom prst="rect">
            <a:avLst/>
          </a:prstGeom>
        </p:spPr>
      </p:pic>
      <p:sp>
        <p:nvSpPr>
          <p:cNvPr id="7" name="テキスト ボックス 6"/>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1121360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評価実験</a:t>
            </a:r>
            <a:endParaRPr kumimoji="1" lang="ja-JP" altLang="en-US" dirty="0"/>
          </a:p>
        </p:txBody>
      </p:sp>
      <p:sp>
        <p:nvSpPr>
          <p:cNvPr id="3" name="テキスト プレースホルダー 2"/>
          <p:cNvSpPr>
            <a:spLocks noGrp="1"/>
          </p:cNvSpPr>
          <p:nvPr>
            <p:ph type="body" idx="1"/>
          </p:nvPr>
        </p:nvSpPr>
        <p:spPr/>
        <p:txBody>
          <a:bodyPr/>
          <a:lstStyle/>
          <a:p>
            <a:r>
              <a:rPr lang="ja-JP" altLang="en-US" dirty="0" smtClean="0">
                <a:latin typeface="+mn-ea"/>
              </a:rPr>
              <a:t>実験概要</a:t>
            </a:r>
            <a:r>
              <a:rPr lang="en-US" altLang="ja-JP" dirty="0" smtClean="0">
                <a:latin typeface="+mn-ea"/>
              </a:rPr>
              <a:t>/</a:t>
            </a:r>
            <a:r>
              <a:rPr lang="ja-JP" altLang="en-US" dirty="0" smtClean="0">
                <a:latin typeface="+mn-ea"/>
              </a:rPr>
              <a:t>結果概要</a:t>
            </a:r>
            <a:r>
              <a:rPr lang="en-US" altLang="ja-JP" dirty="0" smtClean="0">
                <a:latin typeface="+mn-ea"/>
              </a:rPr>
              <a:t>/</a:t>
            </a:r>
            <a:r>
              <a:rPr lang="ja-JP" altLang="en-US" dirty="0" smtClean="0">
                <a:latin typeface="+mn-ea"/>
              </a:rPr>
              <a:t>詳細結果</a:t>
            </a:r>
            <a:endParaRPr kumimoji="1" lang="ja-JP" altLang="en-US" dirty="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14</a:t>
            </a:fld>
            <a:endParaRPr lang="en-US"/>
          </a:p>
        </p:txBody>
      </p:sp>
      <p:sp>
        <p:nvSpPr>
          <p:cNvPr id="5" name="テキスト ボックス 4"/>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90373155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実験概要</a:t>
            </a:r>
            <a:endParaRPr kumimoji="1" lang="ja-JP" altLang="en-US" dirty="0"/>
          </a:p>
        </p:txBody>
      </p:sp>
      <p:sp>
        <p:nvSpPr>
          <p:cNvPr id="3" name="コンテンツ プレースホルダー 2"/>
          <p:cNvSpPr>
            <a:spLocks noGrp="1"/>
          </p:cNvSpPr>
          <p:nvPr>
            <p:ph idx="1"/>
          </p:nvPr>
        </p:nvSpPr>
        <p:spPr/>
        <p:txBody>
          <a:bodyPr anchor="t">
            <a:normAutofit/>
          </a:bodyPr>
          <a:lstStyle/>
          <a:p>
            <a:pPr>
              <a:lnSpc>
                <a:spcPct val="120000"/>
              </a:lnSpc>
              <a:buClr>
                <a:schemeClr val="accent1"/>
              </a:buClr>
            </a:pPr>
            <a:r>
              <a:rPr lang="ja-JP" altLang="en-US" sz="2800" dirty="0" smtClean="0">
                <a:latin typeface="+mn-ea"/>
              </a:rPr>
              <a:t>マウス・</a:t>
            </a:r>
            <a:r>
              <a:rPr lang="en-US" altLang="ja-JP" sz="2800" dirty="0" err="1" smtClean="0">
                <a:latin typeface="+mn-ea"/>
              </a:rPr>
              <a:t>Kinect</a:t>
            </a:r>
            <a:r>
              <a:rPr lang="ja-JP" altLang="en-US" sz="2800" dirty="0" smtClean="0">
                <a:latin typeface="+mn-ea"/>
              </a:rPr>
              <a:t>・</a:t>
            </a:r>
            <a:r>
              <a:rPr lang="en-US" altLang="ja-JP" sz="2800" dirty="0" smtClean="0">
                <a:latin typeface="+mn-ea"/>
              </a:rPr>
              <a:t>3D</a:t>
            </a:r>
            <a:r>
              <a:rPr lang="ja-JP" altLang="en-US" sz="2800" dirty="0" smtClean="0">
                <a:latin typeface="+mn-ea"/>
              </a:rPr>
              <a:t>マウスそれぞれで</a:t>
            </a:r>
            <a:r>
              <a:rPr lang="en-US" altLang="ja-JP" sz="2800" dirty="0">
                <a:latin typeface="+mn-ea"/>
              </a:rPr>
              <a:t/>
            </a:r>
            <a:br>
              <a:rPr lang="en-US" altLang="ja-JP" sz="2800" dirty="0">
                <a:latin typeface="+mn-ea"/>
              </a:rPr>
            </a:br>
            <a:r>
              <a:rPr lang="ja-JP" altLang="en-US" sz="2800" dirty="0" smtClean="0">
                <a:latin typeface="+mn-ea"/>
              </a:rPr>
              <a:t>コンプレッサを操作してもらう</a:t>
            </a:r>
            <a:endParaRPr lang="en-US" altLang="ja-JP" sz="2800" dirty="0" smtClean="0">
              <a:latin typeface="+mn-ea"/>
            </a:endParaRPr>
          </a:p>
          <a:p>
            <a:pPr>
              <a:lnSpc>
                <a:spcPct val="250000"/>
              </a:lnSpc>
              <a:buClr>
                <a:schemeClr val="accent1"/>
              </a:buClr>
            </a:pPr>
            <a:r>
              <a:rPr lang="ja-JP" altLang="en-US" sz="2800" dirty="0" smtClean="0">
                <a:latin typeface="+mn-ea"/>
              </a:rPr>
              <a:t>その後</a:t>
            </a:r>
            <a:r>
              <a:rPr lang="en-US" altLang="ja-JP" sz="2800" dirty="0" smtClean="0">
                <a:latin typeface="+mn-ea"/>
              </a:rPr>
              <a:t>3</a:t>
            </a:r>
            <a:r>
              <a:rPr lang="ja-JP" altLang="en-US" sz="2800" dirty="0" smtClean="0">
                <a:latin typeface="+mn-ea"/>
              </a:rPr>
              <a:t>つの項目について</a:t>
            </a:r>
            <a:r>
              <a:rPr lang="en-US" altLang="ja-JP" sz="2800" dirty="0" smtClean="0">
                <a:latin typeface="+mn-ea"/>
              </a:rPr>
              <a:t>5</a:t>
            </a:r>
            <a:r>
              <a:rPr lang="ja-JP" altLang="en-US" sz="2800" dirty="0" smtClean="0">
                <a:latin typeface="+mn-ea"/>
              </a:rPr>
              <a:t>段階評価</a:t>
            </a:r>
            <a:endParaRPr lang="en-US" altLang="ja-JP" sz="2800" dirty="0" smtClean="0">
              <a:latin typeface="+mn-ea"/>
            </a:endParaRPr>
          </a:p>
          <a:p>
            <a:pPr lvl="1">
              <a:lnSpc>
                <a:spcPct val="100000"/>
              </a:lnSpc>
              <a:buClr>
                <a:schemeClr val="accent1"/>
              </a:buClr>
            </a:pPr>
            <a:r>
              <a:rPr lang="ja-JP" altLang="ja-JP" sz="2400" dirty="0"/>
              <a:t>「音をつぶしている感覚はあったか</a:t>
            </a:r>
            <a:r>
              <a:rPr lang="ja-JP" altLang="ja-JP" sz="2400" dirty="0" smtClean="0"/>
              <a:t>」</a:t>
            </a:r>
            <a:endParaRPr lang="en-US" altLang="ja-JP" sz="2400" dirty="0" smtClean="0"/>
          </a:p>
          <a:p>
            <a:pPr lvl="1">
              <a:lnSpc>
                <a:spcPct val="140000"/>
              </a:lnSpc>
              <a:buClr>
                <a:schemeClr val="accent1"/>
              </a:buClr>
            </a:pPr>
            <a:r>
              <a:rPr lang="ja-JP" altLang="ja-JP" sz="2400" dirty="0" smtClean="0"/>
              <a:t>「</a:t>
            </a:r>
            <a:r>
              <a:rPr lang="ja-JP" altLang="ja-JP" sz="2400" dirty="0"/>
              <a:t>精密な操作は行いやすかったか</a:t>
            </a:r>
            <a:r>
              <a:rPr lang="ja-JP" altLang="ja-JP" sz="2400" dirty="0" smtClean="0"/>
              <a:t>」</a:t>
            </a:r>
            <a:endParaRPr lang="en-US" altLang="ja-JP" sz="2400" dirty="0" smtClean="0"/>
          </a:p>
          <a:p>
            <a:pPr lvl="1">
              <a:lnSpc>
                <a:spcPct val="140000"/>
              </a:lnSpc>
              <a:buClr>
                <a:schemeClr val="accent1"/>
              </a:buClr>
            </a:pPr>
            <a:r>
              <a:rPr lang="ja-JP" altLang="ja-JP" sz="2400" dirty="0" smtClean="0"/>
              <a:t>「</a:t>
            </a:r>
            <a:r>
              <a:rPr lang="ja-JP" altLang="ja-JP" sz="2400" dirty="0"/>
              <a:t>デバイスは使い慣れやすかったか」 </a:t>
            </a:r>
            <a:endParaRPr lang="en-US" altLang="ja-JP" sz="2400" dirty="0" smtClean="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15</a:t>
            </a:fld>
            <a:endParaRPr lang="en-US" dirty="0"/>
          </a:p>
        </p:txBody>
      </p:sp>
      <p:sp>
        <p:nvSpPr>
          <p:cNvPr id="6" name="テキスト ボックス 5"/>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38118983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結果概要</a:t>
            </a:r>
            <a:endParaRPr kumimoji="1" lang="ja-JP" altLang="en-US" dirty="0"/>
          </a:p>
        </p:txBody>
      </p:sp>
      <p:sp>
        <p:nvSpPr>
          <p:cNvPr id="3" name="コンテンツ プレースホルダー 2"/>
          <p:cNvSpPr>
            <a:spLocks noGrp="1"/>
          </p:cNvSpPr>
          <p:nvPr>
            <p:ph idx="1"/>
          </p:nvPr>
        </p:nvSpPr>
        <p:spPr/>
        <p:txBody>
          <a:bodyPr anchor="t">
            <a:normAutofit/>
          </a:bodyPr>
          <a:lstStyle/>
          <a:p>
            <a:pPr>
              <a:buClr>
                <a:schemeClr val="accent1"/>
              </a:buClr>
            </a:pPr>
            <a:r>
              <a:rPr lang="en-US" altLang="ja-JP" sz="2800" dirty="0" smtClean="0">
                <a:latin typeface="+mn-ea"/>
              </a:rPr>
              <a:t>DAW</a:t>
            </a:r>
            <a:r>
              <a:rPr lang="ja-JP" altLang="en-US" sz="2800" dirty="0" smtClean="0">
                <a:latin typeface="+mn-ea"/>
              </a:rPr>
              <a:t>の演習を履修する学生</a:t>
            </a:r>
            <a:r>
              <a:rPr lang="en-US" altLang="ja-JP" sz="2800" dirty="0" smtClean="0">
                <a:latin typeface="+mn-ea"/>
              </a:rPr>
              <a:t>21</a:t>
            </a:r>
            <a:r>
              <a:rPr lang="ja-JP" altLang="en-US" sz="2800" dirty="0" smtClean="0">
                <a:latin typeface="+mn-ea"/>
              </a:rPr>
              <a:t>名から回答</a:t>
            </a:r>
            <a:endParaRPr lang="en-US" altLang="ja-JP" sz="2800" dirty="0" smtClean="0">
              <a:latin typeface="+mn-ea"/>
            </a:endParaRPr>
          </a:p>
          <a:p>
            <a:pPr>
              <a:lnSpc>
                <a:spcPct val="250000"/>
              </a:lnSpc>
              <a:buClr>
                <a:schemeClr val="accent1"/>
              </a:buClr>
            </a:pPr>
            <a:r>
              <a:rPr lang="ja-JP" altLang="en-US" sz="2800" dirty="0" smtClean="0">
                <a:latin typeface="+mn-ea"/>
              </a:rPr>
              <a:t>統計分析</a:t>
            </a:r>
            <a:r>
              <a:rPr lang="en-US" altLang="ja-JP" sz="2800" dirty="0" smtClean="0">
                <a:latin typeface="+mn-ea"/>
              </a:rPr>
              <a:t>	</a:t>
            </a:r>
          </a:p>
          <a:p>
            <a:pPr lvl="1">
              <a:lnSpc>
                <a:spcPct val="100000"/>
              </a:lnSpc>
              <a:buClr>
                <a:schemeClr val="accent1"/>
              </a:buClr>
            </a:pPr>
            <a:r>
              <a:rPr lang="en-US" altLang="ja-JP" sz="2400" dirty="0">
                <a:latin typeface="+mn-ea"/>
              </a:rPr>
              <a:t>IBM SPSS Statistics</a:t>
            </a:r>
            <a:r>
              <a:rPr lang="ja-JP" altLang="en-US" sz="2400" dirty="0" smtClean="0">
                <a:latin typeface="+mn-ea"/>
              </a:rPr>
              <a:t>を使用</a:t>
            </a:r>
            <a:endParaRPr lang="en-US" altLang="ja-JP" sz="2400" dirty="0" smtClean="0">
              <a:latin typeface="+mn-ea"/>
            </a:endParaRPr>
          </a:p>
          <a:p>
            <a:pPr lvl="1">
              <a:lnSpc>
                <a:spcPct val="100000"/>
              </a:lnSpc>
              <a:buClr>
                <a:schemeClr val="accent1"/>
              </a:buClr>
            </a:pPr>
            <a:r>
              <a:rPr lang="en-US" altLang="ja-JP" sz="2400" dirty="0" err="1">
                <a:latin typeface="+mn-ea"/>
              </a:rPr>
              <a:t>Kruskal</a:t>
            </a:r>
            <a:r>
              <a:rPr lang="en-US" altLang="ja-JP" sz="2400" dirty="0">
                <a:latin typeface="+mn-ea"/>
              </a:rPr>
              <a:t>-Wallis</a:t>
            </a:r>
            <a:r>
              <a:rPr lang="ja-JP" altLang="en-US" sz="2400" dirty="0">
                <a:latin typeface="+mn-ea"/>
              </a:rPr>
              <a:t>の</a:t>
            </a:r>
            <a:r>
              <a:rPr lang="ja-JP" altLang="en-US" sz="2400" dirty="0" smtClean="0">
                <a:latin typeface="+mn-ea"/>
              </a:rPr>
              <a:t>検定により各デバイスを比較</a:t>
            </a:r>
            <a:endParaRPr lang="en-US" altLang="ja-JP" sz="2400" dirty="0">
              <a:latin typeface="+mn-ea"/>
            </a:endParaRPr>
          </a:p>
          <a:p>
            <a:pPr marL="457200" lvl="1" indent="0">
              <a:lnSpc>
                <a:spcPct val="250000"/>
              </a:lnSpc>
              <a:buClr>
                <a:schemeClr val="accent1"/>
              </a:buClr>
              <a:buNone/>
            </a:pPr>
            <a:r>
              <a:rPr lang="en-US" altLang="ja-JP" u="sng" dirty="0" smtClean="0">
                <a:latin typeface="ヒラギノ角ゴ Pro W6"/>
                <a:ea typeface="ヒラギノ角ゴ Pro W6"/>
                <a:cs typeface="ヒラギノ角ゴ Pro W6"/>
              </a:rPr>
              <a:t>3</a:t>
            </a:r>
            <a:r>
              <a:rPr lang="ja-JP" altLang="en-US" u="sng" dirty="0" smtClean="0">
                <a:latin typeface="ヒラギノ角ゴ Pro W6"/>
                <a:ea typeface="ヒラギノ角ゴ Pro W6"/>
                <a:cs typeface="ヒラギノ角ゴ Pro W6"/>
              </a:rPr>
              <a:t>つの項目全てで有意に良い結果が得られた </a:t>
            </a:r>
            <a:endParaRPr lang="en-US" altLang="ja-JP" u="sng" dirty="0" smtClean="0">
              <a:latin typeface="ヒラギノ角ゴ Pro W6"/>
              <a:ea typeface="ヒラギノ角ゴ Pro W6"/>
              <a:cs typeface="ヒラギノ角ゴ Pro W6"/>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16</a:t>
            </a:fld>
            <a:endParaRPr lang="en-US" dirty="0"/>
          </a:p>
        </p:txBody>
      </p:sp>
      <p:sp>
        <p:nvSpPr>
          <p:cNvPr id="6" name="テキスト ボックス 5"/>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37803812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詳細結果</a:t>
            </a:r>
            <a:r>
              <a:rPr lang="en-US" altLang="ja-JP" dirty="0">
                <a:latin typeface="+mn-ea"/>
                <a:ea typeface="+mn-ea"/>
              </a:rPr>
              <a:t>1</a:t>
            </a:r>
            <a:endParaRPr kumimoji="1" lang="ja-JP" altLang="en-US" dirty="0">
              <a:latin typeface="+mn-ea"/>
              <a:ea typeface="+mn-ea"/>
            </a:endParaRPr>
          </a:p>
        </p:txBody>
      </p:sp>
      <p:sp>
        <p:nvSpPr>
          <p:cNvPr id="3" name="コンテンツ プレースホルダー 2"/>
          <p:cNvSpPr>
            <a:spLocks noGrp="1"/>
          </p:cNvSpPr>
          <p:nvPr>
            <p:ph idx="1"/>
          </p:nvPr>
        </p:nvSpPr>
        <p:spPr/>
        <p:txBody>
          <a:bodyPr anchor="t">
            <a:normAutofit/>
          </a:bodyPr>
          <a:lstStyle/>
          <a:p>
            <a:pPr>
              <a:buClr>
                <a:schemeClr val="accent1"/>
              </a:buClr>
            </a:pPr>
            <a:r>
              <a:rPr lang="ja-JP" altLang="en-US" sz="2800" dirty="0" smtClean="0">
                <a:latin typeface="+mn-ea"/>
              </a:rPr>
              <a:t>項目</a:t>
            </a:r>
            <a:r>
              <a:rPr lang="en-US" altLang="ja-JP" sz="2800" dirty="0" smtClean="0">
                <a:latin typeface="+mn-ea"/>
              </a:rPr>
              <a:t>1</a:t>
            </a:r>
            <a:r>
              <a:rPr lang="ja-JP" altLang="en-US" sz="2800" dirty="0" smtClean="0">
                <a:latin typeface="+mn-ea"/>
              </a:rPr>
              <a:t>「</a:t>
            </a:r>
            <a:r>
              <a:rPr lang="ja-JP" altLang="en-US" sz="2800" dirty="0">
                <a:latin typeface="+mn-ea"/>
              </a:rPr>
              <a:t>音をつぶしている感覚はあったか</a:t>
            </a:r>
            <a:r>
              <a:rPr lang="ja-JP" altLang="en-US" sz="2800" dirty="0" smtClean="0">
                <a:latin typeface="+mn-ea"/>
              </a:rPr>
              <a:t>」</a:t>
            </a:r>
            <a:endParaRPr lang="en-US" altLang="ja-JP" sz="2800" dirty="0" smtClean="0">
              <a:latin typeface="+mn-ea"/>
            </a:endParaRPr>
          </a:p>
          <a:p>
            <a:pPr lvl="1">
              <a:buClr>
                <a:schemeClr val="accent1"/>
              </a:buClr>
            </a:pPr>
            <a:r>
              <a:rPr lang="ja-JP" altLang="en-US" sz="2400" dirty="0" smtClean="0">
                <a:latin typeface="+mn-ea"/>
              </a:rPr>
              <a:t>マウスと本手法の間に有意差（</a:t>
            </a:r>
            <a:r>
              <a:rPr lang="en-US" altLang="ja-JP" sz="2400" i="1" dirty="0" smtClean="0">
                <a:latin typeface="+mn-ea"/>
              </a:rPr>
              <a:t>p</a:t>
            </a:r>
            <a:r>
              <a:rPr lang="en-US" altLang="ja-JP" sz="2400" dirty="0" smtClean="0">
                <a:latin typeface="+mn-ea"/>
              </a:rPr>
              <a:t> = 0.014</a:t>
            </a:r>
            <a:r>
              <a:rPr lang="ja-JP" altLang="en-US" sz="2400" dirty="0" smtClean="0">
                <a:latin typeface="+mn-ea"/>
              </a:rPr>
              <a:t>）</a:t>
            </a:r>
            <a:endParaRPr lang="en-US" altLang="ja-JP" sz="2400" dirty="0" smtClean="0">
              <a:latin typeface="+mn-ea"/>
            </a:endParaRPr>
          </a:p>
          <a:p>
            <a:pPr marL="457200" lvl="1" indent="0">
              <a:lnSpc>
                <a:spcPct val="50000"/>
              </a:lnSpc>
              <a:buClr>
                <a:schemeClr val="accent1"/>
              </a:buClr>
              <a:buNone/>
            </a:pPr>
            <a:endParaRPr lang="en-US" altLang="ja-JP" sz="2400" dirty="0">
              <a:latin typeface="+mn-ea"/>
            </a:endParaRPr>
          </a:p>
          <a:p>
            <a:pPr marL="0" indent="0" algn="ctr">
              <a:lnSpc>
                <a:spcPct val="200000"/>
              </a:lnSpc>
              <a:buClr>
                <a:schemeClr val="accent1"/>
              </a:buClr>
              <a:buNone/>
            </a:pPr>
            <a:r>
              <a:rPr lang="ja-JP" altLang="en-US" sz="1800" dirty="0" smtClean="0">
                <a:latin typeface="+mn-ea"/>
              </a:rPr>
              <a:t>サンプル：</a:t>
            </a:r>
            <a:r>
              <a:rPr lang="en-US" altLang="ja-JP" sz="1800" dirty="0" smtClean="0">
                <a:latin typeface="+mn-ea"/>
              </a:rPr>
              <a:t>1=</a:t>
            </a:r>
            <a:r>
              <a:rPr lang="ja-JP" altLang="en-US" sz="1800" dirty="0" smtClean="0">
                <a:latin typeface="+mn-ea"/>
              </a:rPr>
              <a:t>マウス　</a:t>
            </a:r>
            <a:r>
              <a:rPr lang="en-US" altLang="ja-JP" sz="1800" dirty="0" smtClean="0">
                <a:latin typeface="+mn-ea"/>
              </a:rPr>
              <a:t>2=</a:t>
            </a:r>
            <a:r>
              <a:rPr lang="en-US" altLang="ja-JP" sz="1800" dirty="0" err="1" smtClean="0">
                <a:latin typeface="+mn-ea"/>
              </a:rPr>
              <a:t>Kinect</a:t>
            </a:r>
            <a:r>
              <a:rPr lang="ja-JP" altLang="ja-JP" sz="1800" dirty="0">
                <a:latin typeface="+mn-ea"/>
              </a:rPr>
              <a:t>　</a:t>
            </a:r>
            <a:r>
              <a:rPr lang="en-US" altLang="ja-JP" sz="1800" dirty="0" smtClean="0">
                <a:latin typeface="+mn-ea"/>
              </a:rPr>
              <a:t>3=3D</a:t>
            </a:r>
            <a:r>
              <a:rPr lang="ja-JP" altLang="en-US" sz="1800" dirty="0" smtClean="0">
                <a:latin typeface="+mn-ea"/>
              </a:rPr>
              <a:t>マウス</a:t>
            </a:r>
            <a:endParaRPr lang="en-US" altLang="ja-JP" sz="1800" dirty="0" smtClean="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17</a:t>
            </a:fld>
            <a:endParaRPr lang="en-US" dirty="0"/>
          </a:p>
        </p:txBody>
      </p:sp>
      <p:pic>
        <p:nvPicPr>
          <p:cNvPr id="8" name="図 7" descr="スクリーンショット 2014-07-29 0.33.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098" y="3759077"/>
            <a:ext cx="6421804" cy="2488029"/>
          </a:xfrm>
          <a:prstGeom prst="rect">
            <a:avLst/>
          </a:prstGeom>
        </p:spPr>
      </p:pic>
      <p:sp>
        <p:nvSpPr>
          <p:cNvPr id="7" name="テキスト ボックス 6"/>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5726947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詳細結果</a:t>
            </a:r>
            <a:r>
              <a:rPr lang="en-US" altLang="ja-JP" dirty="0">
                <a:latin typeface="+mn-ea"/>
                <a:ea typeface="+mn-ea"/>
              </a:rPr>
              <a:t>2</a:t>
            </a:r>
            <a:endParaRPr kumimoji="1" lang="ja-JP" altLang="en-US" dirty="0">
              <a:latin typeface="+mn-ea"/>
              <a:ea typeface="+mn-ea"/>
            </a:endParaRPr>
          </a:p>
        </p:txBody>
      </p:sp>
      <p:sp>
        <p:nvSpPr>
          <p:cNvPr id="3" name="コンテンツ プレースホルダー 2"/>
          <p:cNvSpPr>
            <a:spLocks noGrp="1"/>
          </p:cNvSpPr>
          <p:nvPr>
            <p:ph idx="1"/>
          </p:nvPr>
        </p:nvSpPr>
        <p:spPr/>
        <p:txBody>
          <a:bodyPr anchor="t">
            <a:normAutofit/>
          </a:bodyPr>
          <a:lstStyle/>
          <a:p>
            <a:pPr marL="342900" lvl="1" indent="-342900">
              <a:buClr>
                <a:schemeClr val="accent1"/>
              </a:buClr>
              <a:buFont typeface="Arial" pitchFamily="34" charset="0"/>
              <a:buChar char="•"/>
            </a:pPr>
            <a:r>
              <a:rPr lang="ja-JP" altLang="en-US" sz="2800" dirty="0" smtClean="0">
                <a:latin typeface="+mn-ea"/>
              </a:rPr>
              <a:t>項目</a:t>
            </a:r>
            <a:r>
              <a:rPr lang="en-US" altLang="ja-JP" sz="2800" dirty="0" smtClean="0">
                <a:latin typeface="+mn-ea"/>
              </a:rPr>
              <a:t>2</a:t>
            </a:r>
            <a:r>
              <a:rPr lang="ja-JP" altLang="en-US" dirty="0" smtClean="0">
                <a:latin typeface="+mn-ea"/>
              </a:rPr>
              <a:t>「</a:t>
            </a:r>
            <a:r>
              <a:rPr lang="ja-JP" altLang="en-US" dirty="0">
                <a:latin typeface="+mn-ea"/>
              </a:rPr>
              <a:t>精密な操作は行いやすかったか</a:t>
            </a:r>
            <a:r>
              <a:rPr lang="ja-JP" altLang="en-US" dirty="0" smtClean="0">
                <a:latin typeface="+mn-ea"/>
              </a:rPr>
              <a:t>」</a:t>
            </a:r>
            <a:endParaRPr lang="en-US" altLang="ja-JP" sz="2800" dirty="0" smtClean="0">
              <a:latin typeface="+mn-ea"/>
            </a:endParaRPr>
          </a:p>
          <a:p>
            <a:pPr lvl="1">
              <a:buClr>
                <a:schemeClr val="accent1"/>
              </a:buClr>
            </a:pPr>
            <a:r>
              <a:rPr lang="ja-JP" altLang="en-US" sz="2400" dirty="0" smtClean="0">
                <a:latin typeface="+mn-ea"/>
              </a:rPr>
              <a:t>マウスと本手法、</a:t>
            </a:r>
            <a:r>
              <a:rPr lang="en-US" altLang="ja-JP" sz="2400" dirty="0" err="1" smtClean="0">
                <a:latin typeface="+mn-ea"/>
              </a:rPr>
              <a:t>Kinect</a:t>
            </a:r>
            <a:r>
              <a:rPr lang="ja-JP" altLang="en-US" sz="2400" dirty="0" smtClean="0">
                <a:latin typeface="+mn-ea"/>
              </a:rPr>
              <a:t>と本手法の間に有意差</a:t>
            </a:r>
            <a:endParaRPr lang="en-US" altLang="ja-JP" sz="2400" dirty="0" smtClean="0">
              <a:latin typeface="+mn-ea"/>
            </a:endParaRPr>
          </a:p>
          <a:p>
            <a:pPr marL="457200" lvl="1" indent="0">
              <a:lnSpc>
                <a:spcPct val="50000"/>
              </a:lnSpc>
              <a:buClr>
                <a:schemeClr val="accent1"/>
              </a:buClr>
              <a:buNone/>
            </a:pPr>
            <a:r>
              <a:rPr lang="en-US" altLang="ja-JP" sz="2400" dirty="0" smtClean="0">
                <a:latin typeface="+mn-ea"/>
              </a:rPr>
              <a:t> </a:t>
            </a:r>
            <a:r>
              <a:rPr lang="ja-JP" altLang="en-US" sz="2400" dirty="0" smtClean="0">
                <a:latin typeface="+mn-ea"/>
              </a:rPr>
              <a:t>（</a:t>
            </a:r>
            <a:r>
              <a:rPr lang="en-US" altLang="ja-JP" sz="2400" i="1" dirty="0">
                <a:latin typeface="+mn-ea"/>
              </a:rPr>
              <a:t>p</a:t>
            </a:r>
            <a:r>
              <a:rPr lang="en-US" altLang="ja-JP" sz="2400" dirty="0">
                <a:latin typeface="+mn-ea"/>
              </a:rPr>
              <a:t> = </a:t>
            </a:r>
            <a:r>
              <a:rPr lang="en-US" altLang="ja-JP" sz="2400" dirty="0" smtClean="0">
                <a:latin typeface="+mn-ea"/>
              </a:rPr>
              <a:t>0.014, </a:t>
            </a:r>
            <a:r>
              <a:rPr lang="en-US" altLang="ja-JP" sz="2400" i="1" dirty="0">
                <a:latin typeface="+mn-ea"/>
              </a:rPr>
              <a:t>p</a:t>
            </a:r>
            <a:r>
              <a:rPr lang="en-US" altLang="ja-JP" sz="2400" dirty="0">
                <a:latin typeface="+mn-ea"/>
              </a:rPr>
              <a:t> = </a:t>
            </a:r>
            <a:r>
              <a:rPr lang="en-US" altLang="ja-JP" sz="2400" dirty="0" smtClean="0">
                <a:latin typeface="+mn-ea"/>
              </a:rPr>
              <a:t>0.002</a:t>
            </a:r>
            <a:r>
              <a:rPr lang="ja-JP" altLang="en-US" sz="2400" dirty="0" smtClean="0">
                <a:latin typeface="+mn-ea"/>
              </a:rPr>
              <a:t>）</a:t>
            </a:r>
            <a:endParaRPr lang="en-US" altLang="ja-JP" sz="2400" dirty="0">
              <a:latin typeface="+mn-ea"/>
            </a:endParaRPr>
          </a:p>
          <a:p>
            <a:pPr marL="0" indent="0" algn="ctr">
              <a:lnSpc>
                <a:spcPct val="200000"/>
              </a:lnSpc>
              <a:buClr>
                <a:schemeClr val="accent1"/>
              </a:buClr>
              <a:buNone/>
            </a:pPr>
            <a:r>
              <a:rPr lang="ja-JP" altLang="en-US" sz="1800" dirty="0" smtClean="0">
                <a:latin typeface="+mn-ea"/>
              </a:rPr>
              <a:t>サンプル：</a:t>
            </a:r>
            <a:r>
              <a:rPr lang="en-US" altLang="ja-JP" sz="1800" dirty="0" smtClean="0">
                <a:latin typeface="+mn-ea"/>
              </a:rPr>
              <a:t>1=</a:t>
            </a:r>
            <a:r>
              <a:rPr lang="ja-JP" altLang="en-US" sz="1800" dirty="0" smtClean="0">
                <a:latin typeface="+mn-ea"/>
              </a:rPr>
              <a:t>マウス　</a:t>
            </a:r>
            <a:r>
              <a:rPr lang="en-US" altLang="ja-JP" sz="1800" dirty="0" smtClean="0">
                <a:latin typeface="+mn-ea"/>
              </a:rPr>
              <a:t>2=</a:t>
            </a:r>
            <a:r>
              <a:rPr lang="en-US" altLang="ja-JP" sz="1800" dirty="0" err="1" smtClean="0">
                <a:latin typeface="+mn-ea"/>
              </a:rPr>
              <a:t>Kinect</a:t>
            </a:r>
            <a:r>
              <a:rPr lang="ja-JP" altLang="ja-JP" sz="1800" dirty="0">
                <a:latin typeface="+mn-ea"/>
              </a:rPr>
              <a:t>　</a:t>
            </a:r>
            <a:r>
              <a:rPr lang="en-US" altLang="ja-JP" sz="1800" dirty="0" smtClean="0">
                <a:latin typeface="+mn-ea"/>
              </a:rPr>
              <a:t>3=3D</a:t>
            </a:r>
            <a:r>
              <a:rPr lang="ja-JP" altLang="en-US" sz="1800" dirty="0" smtClean="0">
                <a:latin typeface="+mn-ea"/>
              </a:rPr>
              <a:t>マウス</a:t>
            </a:r>
            <a:endParaRPr lang="en-US" altLang="ja-JP" sz="1800" dirty="0" smtClean="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18</a:t>
            </a:fld>
            <a:endParaRPr lang="en-US" dirty="0"/>
          </a:p>
        </p:txBody>
      </p:sp>
      <p:pic>
        <p:nvPicPr>
          <p:cNvPr id="6" name="図 5" descr="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9" y="3758354"/>
            <a:ext cx="6430743" cy="2475949"/>
          </a:xfrm>
          <a:prstGeom prst="rect">
            <a:avLst/>
          </a:prstGeom>
        </p:spPr>
      </p:pic>
      <p:sp>
        <p:nvSpPr>
          <p:cNvPr id="7" name="テキスト ボックス 6"/>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39710825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発表の流れ</a:t>
            </a:r>
            <a:endParaRPr kumimoji="1" lang="ja-JP" altLang="en-US" dirty="0"/>
          </a:p>
        </p:txBody>
      </p:sp>
      <p:sp>
        <p:nvSpPr>
          <p:cNvPr id="3" name="コンテンツ プレースホルダー 2"/>
          <p:cNvSpPr>
            <a:spLocks noGrp="1"/>
          </p:cNvSpPr>
          <p:nvPr>
            <p:ph idx="1"/>
          </p:nvPr>
        </p:nvSpPr>
        <p:spPr>
          <a:xfrm>
            <a:off x="457200" y="1503123"/>
            <a:ext cx="8229600" cy="4535286"/>
          </a:xfrm>
        </p:spPr>
        <p:txBody>
          <a:bodyPr>
            <a:noAutofit/>
          </a:bodyPr>
          <a:lstStyle/>
          <a:p>
            <a:pPr marL="457200" indent="-457200">
              <a:buClr>
                <a:schemeClr val="accent1"/>
              </a:buClr>
              <a:buFont typeface="+mj-lt"/>
              <a:buAutoNum type="arabicPeriod"/>
            </a:pPr>
            <a:r>
              <a:rPr lang="ja-JP" altLang="en-US" sz="2200" dirty="0" smtClean="0">
                <a:latin typeface="ヒラギノ角ゴ Pro W3"/>
                <a:cs typeface="ヒラギノ角ゴ Pro W3"/>
              </a:rPr>
              <a:t>背景</a:t>
            </a:r>
            <a:endParaRPr lang="en-US" altLang="ja-JP" sz="2200" dirty="0" smtClean="0">
              <a:latin typeface="ヒラギノ角ゴ Pro W3"/>
              <a:cs typeface="ヒラギノ角ゴ Pro W3"/>
            </a:endParaRPr>
          </a:p>
          <a:p>
            <a:pPr marL="457200" indent="-457200">
              <a:buClr>
                <a:schemeClr val="accent1"/>
              </a:buClr>
              <a:buFont typeface="+mj-lt"/>
              <a:buAutoNum type="arabicPeriod"/>
            </a:pPr>
            <a:r>
              <a:rPr lang="ja-JP" altLang="en-US" sz="2200" dirty="0">
                <a:latin typeface="ヒラギノ角ゴ Pro W3"/>
                <a:cs typeface="ヒラギノ角ゴ Pro W3"/>
              </a:rPr>
              <a:t>本研究の</a:t>
            </a:r>
            <a:r>
              <a:rPr lang="ja-JP" altLang="en-US" sz="2200" dirty="0" smtClean="0">
                <a:latin typeface="ヒラギノ角ゴ Pro W3"/>
                <a:cs typeface="ヒラギノ角ゴ Pro W3"/>
              </a:rPr>
              <a:t>着眼点</a:t>
            </a:r>
            <a:endParaRPr lang="en-US" altLang="ja-JP" sz="2200" dirty="0" smtClean="0">
              <a:latin typeface="ヒラギノ角ゴ Pro W3"/>
              <a:cs typeface="ヒラギノ角ゴ Pro W3"/>
            </a:endParaRPr>
          </a:p>
          <a:p>
            <a:pPr marL="457200" indent="-457200">
              <a:buClr>
                <a:schemeClr val="accent1"/>
              </a:buClr>
              <a:buFont typeface="+mj-lt"/>
              <a:buAutoNum type="arabicPeriod"/>
            </a:pPr>
            <a:r>
              <a:rPr lang="ja-JP" altLang="en-US" sz="2200" dirty="0">
                <a:latin typeface="ヒラギノ角ゴ Pro W3"/>
                <a:cs typeface="ヒラギノ角ゴ Pro W3"/>
              </a:rPr>
              <a:t>提案</a:t>
            </a:r>
            <a:r>
              <a:rPr lang="ja-JP" altLang="en-US" sz="2200" dirty="0" smtClean="0">
                <a:latin typeface="ヒラギノ角ゴ Pro W3"/>
                <a:cs typeface="ヒラギノ角ゴ Pro W3"/>
              </a:rPr>
              <a:t>手法</a:t>
            </a:r>
            <a:endParaRPr lang="en-US" altLang="ja-JP" sz="2200" dirty="0">
              <a:latin typeface="ヒラギノ角ゴ Pro W3"/>
              <a:cs typeface="ヒラギノ角ゴ Pro W3"/>
            </a:endParaRPr>
          </a:p>
          <a:p>
            <a:pPr marL="457200" indent="-457200">
              <a:buClr>
                <a:schemeClr val="accent1"/>
              </a:buClr>
              <a:buFont typeface="+mj-lt"/>
              <a:buAutoNum type="arabicPeriod"/>
            </a:pPr>
            <a:r>
              <a:rPr lang="ja-JP" altLang="en-US" sz="2200" dirty="0" smtClean="0">
                <a:latin typeface="ヒラギノ角ゴ Pro W3"/>
                <a:cs typeface="ヒラギノ角ゴ Pro W3"/>
              </a:rPr>
              <a:t>関連研究・事例</a:t>
            </a:r>
            <a:endParaRPr lang="en-US" altLang="ja-JP" sz="2200" dirty="0" smtClean="0">
              <a:latin typeface="ヒラギノ角ゴ Pro W3"/>
              <a:cs typeface="ヒラギノ角ゴ Pro W3"/>
            </a:endParaRPr>
          </a:p>
          <a:p>
            <a:pPr marL="457200" indent="-457200">
              <a:buClr>
                <a:schemeClr val="accent1"/>
              </a:buClr>
              <a:buFont typeface="+mj-lt"/>
              <a:buAutoNum type="arabicPeriod"/>
            </a:pPr>
            <a:r>
              <a:rPr lang="ja-JP" altLang="en-US" sz="2200" dirty="0" smtClean="0">
                <a:latin typeface="ヒラギノ角ゴ Pro W3"/>
                <a:cs typeface="ヒラギノ角ゴ Pro W3"/>
              </a:rPr>
              <a:t>制作インタフェイス</a:t>
            </a:r>
            <a:endParaRPr lang="en-US" altLang="ja-JP" sz="2200" dirty="0">
              <a:latin typeface="ヒラギノ角ゴ Pro W3"/>
              <a:cs typeface="ヒラギノ角ゴ Pro W3"/>
            </a:endParaRPr>
          </a:p>
          <a:p>
            <a:pPr marL="457200" indent="-457200">
              <a:buClr>
                <a:schemeClr val="accent1"/>
              </a:buClr>
              <a:buFont typeface="+mj-lt"/>
              <a:buAutoNum type="arabicPeriod"/>
            </a:pPr>
            <a:r>
              <a:rPr lang="ja-JP" altLang="en-US" sz="2200" dirty="0" smtClean="0">
                <a:latin typeface="ヒラギノ角ゴ Pro W3"/>
                <a:cs typeface="ヒラギノ角ゴ Pro W3"/>
              </a:rPr>
              <a:t>デモ</a:t>
            </a:r>
            <a:endParaRPr lang="en-US" altLang="ja-JP" sz="2200" dirty="0" smtClean="0">
              <a:latin typeface="ヒラギノ角ゴ Pro W3"/>
              <a:cs typeface="ヒラギノ角ゴ Pro W3"/>
            </a:endParaRPr>
          </a:p>
          <a:p>
            <a:pPr marL="457200" indent="-457200">
              <a:buClr>
                <a:schemeClr val="accent1"/>
              </a:buClr>
              <a:buFont typeface="+mj-lt"/>
              <a:buAutoNum type="arabicPeriod"/>
            </a:pPr>
            <a:r>
              <a:rPr lang="ja-JP" altLang="en-US" sz="2200" dirty="0" smtClean="0">
                <a:latin typeface="ヒラギノ角ゴ Pro W3"/>
                <a:cs typeface="ヒラギノ角ゴ Pro W3"/>
              </a:rPr>
              <a:t>評価実験</a:t>
            </a:r>
            <a:endParaRPr lang="en-US" altLang="ja-JP" sz="2200" dirty="0">
              <a:latin typeface="ヒラギノ角ゴ Pro W3"/>
              <a:cs typeface="ヒラギノ角ゴ Pro W3"/>
            </a:endParaRPr>
          </a:p>
          <a:p>
            <a:pPr marL="457200" indent="-457200">
              <a:buClr>
                <a:schemeClr val="accent1"/>
              </a:buClr>
              <a:buFont typeface="+mj-lt"/>
              <a:buAutoNum type="arabicPeriod"/>
            </a:pPr>
            <a:r>
              <a:rPr lang="ja-JP" altLang="en-US" sz="2200" dirty="0">
                <a:latin typeface="ヒラギノ角ゴ Pro W3"/>
                <a:cs typeface="ヒラギノ角ゴ Pro W3"/>
              </a:rPr>
              <a:t>今後の</a:t>
            </a:r>
            <a:r>
              <a:rPr lang="ja-JP" altLang="en-US" sz="2200" dirty="0" smtClean="0">
                <a:latin typeface="ヒラギノ角ゴ Pro W3"/>
                <a:cs typeface="ヒラギノ角ゴ Pro W3"/>
              </a:rPr>
              <a:t>予定</a:t>
            </a:r>
            <a:endParaRPr lang="en-US" altLang="ja-JP" sz="2200" dirty="0" smtClean="0">
              <a:latin typeface="ヒラギノ角ゴ Pro W3"/>
              <a:cs typeface="ヒラギノ角ゴ Pro W3"/>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a:t>
            </a:fld>
            <a:endParaRPr lang="en-US"/>
          </a:p>
        </p:txBody>
      </p:sp>
      <p:sp>
        <p:nvSpPr>
          <p:cNvPr id="5" name="テキスト ボックス 4"/>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3974501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詳細結果</a:t>
            </a:r>
            <a:r>
              <a:rPr lang="en-US" altLang="ja-JP" dirty="0" smtClean="0">
                <a:latin typeface="+mn-ea"/>
                <a:ea typeface="+mn-ea"/>
              </a:rPr>
              <a:t>3</a:t>
            </a:r>
            <a:endParaRPr kumimoji="1" lang="ja-JP" altLang="en-US" dirty="0">
              <a:latin typeface="+mn-ea"/>
              <a:ea typeface="+mn-ea"/>
            </a:endParaRPr>
          </a:p>
        </p:txBody>
      </p:sp>
      <p:sp>
        <p:nvSpPr>
          <p:cNvPr id="3" name="コンテンツ プレースホルダー 2"/>
          <p:cNvSpPr>
            <a:spLocks noGrp="1"/>
          </p:cNvSpPr>
          <p:nvPr>
            <p:ph idx="1"/>
          </p:nvPr>
        </p:nvSpPr>
        <p:spPr/>
        <p:txBody>
          <a:bodyPr anchor="t">
            <a:normAutofit/>
          </a:bodyPr>
          <a:lstStyle/>
          <a:p>
            <a:pPr marL="342900" lvl="1" indent="-342900">
              <a:buClr>
                <a:schemeClr val="accent1"/>
              </a:buClr>
              <a:buFont typeface="Arial" pitchFamily="34" charset="0"/>
              <a:buChar char="•"/>
            </a:pPr>
            <a:r>
              <a:rPr lang="ja-JP" altLang="en-US" sz="2800" dirty="0" smtClean="0">
                <a:latin typeface="+mn-ea"/>
              </a:rPr>
              <a:t>項目</a:t>
            </a:r>
            <a:r>
              <a:rPr lang="en-US" altLang="ja-JP" dirty="0">
                <a:latin typeface="+mn-ea"/>
              </a:rPr>
              <a:t>3</a:t>
            </a:r>
            <a:r>
              <a:rPr lang="ja-JP" altLang="en-US" dirty="0" smtClean="0">
                <a:latin typeface="+mn-ea"/>
              </a:rPr>
              <a:t>「デバイスは使い慣れやすかったか」</a:t>
            </a:r>
            <a:endParaRPr lang="en-US" altLang="ja-JP" sz="2800" dirty="0" smtClean="0">
              <a:latin typeface="+mn-ea"/>
            </a:endParaRPr>
          </a:p>
          <a:p>
            <a:pPr lvl="1">
              <a:buClr>
                <a:schemeClr val="accent1"/>
              </a:buClr>
            </a:pPr>
            <a:r>
              <a:rPr lang="en-US" altLang="ja-JP" sz="2400" dirty="0" err="1" smtClean="0">
                <a:latin typeface="+mn-ea"/>
              </a:rPr>
              <a:t>Kinect</a:t>
            </a:r>
            <a:r>
              <a:rPr lang="ja-JP" altLang="en-US" sz="2400" dirty="0" smtClean="0">
                <a:latin typeface="+mn-ea"/>
              </a:rPr>
              <a:t>と本手法の間に</a:t>
            </a:r>
            <a:r>
              <a:rPr lang="ja-JP" altLang="en-US" sz="2400" dirty="0">
                <a:latin typeface="+mn-ea"/>
              </a:rPr>
              <a:t>有意差（</a:t>
            </a:r>
            <a:r>
              <a:rPr lang="en-US" altLang="ja-JP" sz="2400" i="1" dirty="0">
                <a:latin typeface="+mn-ea"/>
              </a:rPr>
              <a:t>p</a:t>
            </a:r>
            <a:r>
              <a:rPr lang="en-US" altLang="ja-JP" sz="2400" dirty="0">
                <a:latin typeface="+mn-ea"/>
              </a:rPr>
              <a:t> = </a:t>
            </a:r>
            <a:r>
              <a:rPr lang="en-US" altLang="ja-JP" sz="2400" dirty="0" smtClean="0">
                <a:latin typeface="+mn-ea"/>
              </a:rPr>
              <a:t>0.002</a:t>
            </a:r>
            <a:r>
              <a:rPr lang="ja-JP" altLang="en-US" sz="2400" dirty="0" smtClean="0">
                <a:latin typeface="+mn-ea"/>
              </a:rPr>
              <a:t>）</a:t>
            </a:r>
            <a:endParaRPr lang="en-US" altLang="ja-JP" sz="2400" dirty="0" smtClean="0">
              <a:latin typeface="+mn-ea"/>
            </a:endParaRPr>
          </a:p>
          <a:p>
            <a:pPr marL="457200" lvl="1" indent="0">
              <a:lnSpc>
                <a:spcPct val="50000"/>
              </a:lnSpc>
              <a:buClr>
                <a:schemeClr val="accent1"/>
              </a:buClr>
              <a:buNone/>
            </a:pPr>
            <a:endParaRPr lang="en-US" altLang="ja-JP" sz="2400" dirty="0">
              <a:latin typeface="+mn-ea"/>
            </a:endParaRPr>
          </a:p>
          <a:p>
            <a:pPr marL="0" indent="0" algn="ctr">
              <a:lnSpc>
                <a:spcPct val="200000"/>
              </a:lnSpc>
              <a:buClr>
                <a:schemeClr val="accent1"/>
              </a:buClr>
              <a:buNone/>
            </a:pPr>
            <a:r>
              <a:rPr lang="ja-JP" altLang="en-US" sz="1800" dirty="0" smtClean="0">
                <a:latin typeface="+mn-ea"/>
              </a:rPr>
              <a:t>サンプル：</a:t>
            </a:r>
            <a:r>
              <a:rPr lang="en-US" altLang="ja-JP" sz="1800" dirty="0" smtClean="0">
                <a:latin typeface="+mn-ea"/>
              </a:rPr>
              <a:t>1=</a:t>
            </a:r>
            <a:r>
              <a:rPr lang="ja-JP" altLang="en-US" sz="1800" dirty="0" smtClean="0">
                <a:latin typeface="+mn-ea"/>
              </a:rPr>
              <a:t>マウス　</a:t>
            </a:r>
            <a:r>
              <a:rPr lang="en-US" altLang="ja-JP" sz="1800" dirty="0" smtClean="0">
                <a:latin typeface="+mn-ea"/>
              </a:rPr>
              <a:t>2=</a:t>
            </a:r>
            <a:r>
              <a:rPr lang="en-US" altLang="ja-JP" sz="1800" dirty="0" err="1" smtClean="0">
                <a:latin typeface="+mn-ea"/>
              </a:rPr>
              <a:t>Kinect</a:t>
            </a:r>
            <a:r>
              <a:rPr lang="ja-JP" altLang="ja-JP" sz="1800" dirty="0">
                <a:latin typeface="+mn-ea"/>
              </a:rPr>
              <a:t>　</a:t>
            </a:r>
            <a:r>
              <a:rPr lang="en-US" altLang="ja-JP" sz="1800" dirty="0" smtClean="0">
                <a:latin typeface="+mn-ea"/>
              </a:rPr>
              <a:t>3=3D</a:t>
            </a:r>
            <a:r>
              <a:rPr lang="ja-JP" altLang="en-US" sz="1800" dirty="0" smtClean="0">
                <a:latin typeface="+mn-ea"/>
              </a:rPr>
              <a:t>マウス</a:t>
            </a:r>
            <a:endParaRPr lang="en-US" altLang="ja-JP" sz="1800" dirty="0" smtClean="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19</a:t>
            </a:fld>
            <a:endParaRPr lang="en-US" dirty="0"/>
          </a:p>
        </p:txBody>
      </p:sp>
      <p:pic>
        <p:nvPicPr>
          <p:cNvPr id="7" name="図 6"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317" y="3755518"/>
            <a:ext cx="6471367" cy="2491589"/>
          </a:xfrm>
          <a:prstGeom prst="rect">
            <a:avLst/>
          </a:prstGeom>
        </p:spPr>
      </p:pic>
      <p:sp>
        <p:nvSpPr>
          <p:cNvPr id="8" name="テキスト ボックス 7"/>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69186225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今後の予定</a:t>
            </a:r>
            <a:endParaRPr kumimoji="1" lang="ja-JP" altLang="en-US" dirty="0"/>
          </a:p>
        </p:txBody>
      </p:sp>
      <p:sp>
        <p:nvSpPr>
          <p:cNvPr id="3" name="コンテンツ プレースホルダー 2"/>
          <p:cNvSpPr>
            <a:spLocks noGrp="1"/>
          </p:cNvSpPr>
          <p:nvPr>
            <p:ph idx="1"/>
          </p:nvPr>
        </p:nvSpPr>
        <p:spPr/>
        <p:txBody>
          <a:bodyPr anchor="t">
            <a:normAutofit/>
          </a:bodyPr>
          <a:lstStyle/>
          <a:p>
            <a:pPr>
              <a:buClr>
                <a:schemeClr val="accent1"/>
              </a:buClr>
            </a:pPr>
            <a:r>
              <a:rPr lang="ja-JP" altLang="en-US" sz="2800" dirty="0" smtClean="0">
                <a:latin typeface="+mn-ea"/>
              </a:rPr>
              <a:t>実装面</a:t>
            </a:r>
            <a:endParaRPr lang="en-US" altLang="ja-JP" sz="2800" dirty="0" smtClean="0">
              <a:latin typeface="+mn-ea"/>
            </a:endParaRPr>
          </a:p>
          <a:p>
            <a:pPr lvl="1">
              <a:lnSpc>
                <a:spcPct val="100000"/>
              </a:lnSpc>
              <a:buClr>
                <a:schemeClr val="accent1"/>
              </a:buClr>
            </a:pPr>
            <a:r>
              <a:rPr lang="ja-JP" altLang="en-US" sz="2400" dirty="0" smtClean="0">
                <a:latin typeface="+mn-ea"/>
              </a:rPr>
              <a:t>プラグイン化</a:t>
            </a:r>
            <a:endParaRPr lang="en-US" altLang="ja-JP" sz="2400" dirty="0" smtClean="0">
              <a:latin typeface="+mn-ea"/>
            </a:endParaRPr>
          </a:p>
          <a:p>
            <a:pPr lvl="1">
              <a:lnSpc>
                <a:spcPct val="100000"/>
              </a:lnSpc>
              <a:buClr>
                <a:schemeClr val="accent1"/>
              </a:buClr>
            </a:pPr>
            <a:r>
              <a:rPr lang="ja-JP" altLang="en-US" sz="2400" dirty="0" smtClean="0">
                <a:latin typeface="+mn-ea"/>
              </a:rPr>
              <a:t>スレッショルド以外のパラメータ操作方法の検討</a:t>
            </a:r>
            <a:endParaRPr lang="en-US" altLang="ja-JP" sz="2400" dirty="0" smtClean="0">
              <a:latin typeface="+mn-ea"/>
            </a:endParaRPr>
          </a:p>
          <a:p>
            <a:pPr lvl="1">
              <a:lnSpc>
                <a:spcPct val="100000"/>
              </a:lnSpc>
              <a:buClr>
                <a:schemeClr val="accent1"/>
              </a:buClr>
            </a:pPr>
            <a:r>
              <a:rPr lang="ja-JP" altLang="en-US" sz="2400" dirty="0">
                <a:latin typeface="+mn-ea"/>
              </a:rPr>
              <a:t>フィードバックの付与方法の</a:t>
            </a:r>
            <a:r>
              <a:rPr lang="ja-JP" altLang="en-US" sz="2400" dirty="0" smtClean="0">
                <a:latin typeface="+mn-ea"/>
              </a:rPr>
              <a:t>検討</a:t>
            </a:r>
            <a:endParaRPr lang="en-US" altLang="ja-JP" sz="2400" dirty="0">
              <a:latin typeface="+mn-ea"/>
            </a:endParaRPr>
          </a:p>
          <a:p>
            <a:pPr>
              <a:lnSpc>
                <a:spcPct val="200000"/>
              </a:lnSpc>
              <a:buClr>
                <a:schemeClr val="accent1"/>
              </a:buClr>
            </a:pPr>
            <a:r>
              <a:rPr lang="ja-JP" altLang="en-US" sz="2800" dirty="0" smtClean="0">
                <a:latin typeface="+mn-ea"/>
              </a:rPr>
              <a:t>現場のプロの方から意見を聞きたい</a:t>
            </a:r>
            <a:endParaRPr lang="en-US" altLang="ja-JP" sz="2800" dirty="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20</a:t>
            </a:fld>
            <a:endParaRPr lang="en-US" dirty="0"/>
          </a:p>
        </p:txBody>
      </p:sp>
      <p:sp>
        <p:nvSpPr>
          <p:cNvPr id="10" name="テキスト ボックス 9"/>
          <p:cNvSpPr txBox="1"/>
          <p:nvPr/>
        </p:nvSpPr>
        <p:spPr>
          <a:xfrm>
            <a:off x="7562692" y="1600200"/>
            <a:ext cx="505267" cy="215444"/>
          </a:xfrm>
          <a:prstGeom prst="rect">
            <a:avLst/>
          </a:prstGeom>
          <a:noFill/>
        </p:spPr>
        <p:txBody>
          <a:bodyPr wrap="none" rtlCol="0">
            <a:spAutoFit/>
          </a:bodyPr>
          <a:lstStyle/>
          <a:p>
            <a:r>
              <a:rPr kumimoji="1" lang="ja-JP" altLang="en-US" sz="800" b="1" dirty="0" smtClean="0">
                <a:solidFill>
                  <a:schemeClr val="bg1"/>
                </a:solidFill>
              </a:rPr>
              <a:t>レシオ</a:t>
            </a:r>
            <a:endParaRPr kumimoji="1" lang="ja-JP" altLang="en-US" sz="800" b="1" dirty="0">
              <a:solidFill>
                <a:schemeClr val="bg1"/>
              </a:solidFill>
            </a:endParaRPr>
          </a:p>
        </p:txBody>
      </p:sp>
      <p:sp>
        <p:nvSpPr>
          <p:cNvPr id="7" name="テキスト ボックス 6"/>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40910428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nchor="t">
            <a:normAutofit/>
          </a:bodyPr>
          <a:lstStyle/>
          <a:p>
            <a:pPr>
              <a:lnSpc>
                <a:spcPct val="120000"/>
              </a:lnSpc>
              <a:buClr>
                <a:schemeClr val="accent1"/>
              </a:buClr>
            </a:pPr>
            <a:r>
              <a:rPr lang="ja-JP" altLang="en-US" sz="2400" dirty="0" smtClean="0">
                <a:latin typeface="+mn-ea"/>
              </a:rPr>
              <a:t>コンプレッサの操作齟齬を解消するため、物理的に</a:t>
            </a:r>
            <a:r>
              <a:rPr lang="en-US" altLang="ja-JP" sz="2400" dirty="0">
                <a:latin typeface="+mn-ea"/>
              </a:rPr>
              <a:t/>
            </a:r>
            <a:br>
              <a:rPr lang="en-US" altLang="ja-JP" sz="2400" dirty="0">
                <a:latin typeface="+mn-ea"/>
              </a:rPr>
            </a:br>
            <a:r>
              <a:rPr lang="ja-JP" altLang="en-US" sz="2400" dirty="0" smtClean="0">
                <a:latin typeface="+mn-ea"/>
              </a:rPr>
              <a:t>「つぶす」動作で操作を行うインタフェイスを制作した</a:t>
            </a:r>
            <a:endParaRPr lang="en-US" altLang="ja-JP" sz="2400" dirty="0" smtClean="0">
              <a:latin typeface="+mn-ea"/>
            </a:endParaRPr>
          </a:p>
          <a:p>
            <a:pPr marL="0" indent="0">
              <a:lnSpc>
                <a:spcPct val="100000"/>
              </a:lnSpc>
              <a:buClr>
                <a:schemeClr val="accent1"/>
              </a:buClr>
              <a:buNone/>
            </a:pPr>
            <a:endParaRPr lang="en-US" altLang="ja-JP" sz="2400" dirty="0">
              <a:latin typeface="+mn-ea"/>
            </a:endParaRPr>
          </a:p>
          <a:p>
            <a:pPr>
              <a:lnSpc>
                <a:spcPct val="120000"/>
              </a:lnSpc>
              <a:buClr>
                <a:schemeClr val="accent1"/>
              </a:buClr>
            </a:pPr>
            <a:r>
              <a:rPr lang="ja-JP" altLang="en-US" sz="2400" dirty="0" smtClean="0">
                <a:latin typeface="+mn-ea"/>
              </a:rPr>
              <a:t>評価実験により、制作システムがマウスや</a:t>
            </a:r>
            <a:r>
              <a:rPr lang="en-US" altLang="ja-JP" sz="2400" dirty="0">
                <a:latin typeface="+mn-ea"/>
              </a:rPr>
              <a:t/>
            </a:r>
            <a:br>
              <a:rPr lang="en-US" altLang="ja-JP" sz="2400" dirty="0">
                <a:latin typeface="+mn-ea"/>
              </a:rPr>
            </a:br>
            <a:r>
              <a:rPr lang="ja-JP" altLang="en-US" sz="2400" dirty="0" smtClean="0">
                <a:latin typeface="+mn-ea"/>
              </a:rPr>
              <a:t>ジェスチャデバイスと比べ有意に良いことが示された</a:t>
            </a:r>
            <a:endParaRPr lang="en-US" altLang="ja-JP" sz="2400" dirty="0" smtClean="0">
              <a:latin typeface="+mn-ea"/>
            </a:endParaRPr>
          </a:p>
          <a:p>
            <a:pPr>
              <a:lnSpc>
                <a:spcPct val="100000"/>
              </a:lnSpc>
              <a:buClr>
                <a:schemeClr val="accent1"/>
              </a:buClr>
            </a:pPr>
            <a:endParaRPr lang="en-US" altLang="ja-JP" sz="2400" dirty="0" smtClean="0">
              <a:latin typeface="+mn-ea"/>
            </a:endParaRPr>
          </a:p>
          <a:p>
            <a:pPr>
              <a:lnSpc>
                <a:spcPct val="120000"/>
              </a:lnSpc>
              <a:buClr>
                <a:schemeClr val="accent1"/>
              </a:buClr>
            </a:pPr>
            <a:r>
              <a:rPr lang="ja-JP" altLang="en-US" sz="2400" dirty="0" smtClean="0">
                <a:latin typeface="+mn-ea"/>
              </a:rPr>
              <a:t>実装面やプロの意見を頂きたいという点は</a:t>
            </a:r>
            <a:r>
              <a:rPr lang="en-US" altLang="ja-JP" sz="2400" dirty="0">
                <a:latin typeface="+mn-ea"/>
              </a:rPr>
              <a:t/>
            </a:r>
            <a:br>
              <a:rPr lang="en-US" altLang="ja-JP" sz="2400" dirty="0">
                <a:latin typeface="+mn-ea"/>
              </a:rPr>
            </a:br>
            <a:r>
              <a:rPr lang="ja-JP" altLang="en-US" sz="2400" dirty="0" smtClean="0">
                <a:latin typeface="+mn-ea"/>
              </a:rPr>
              <a:t>今後の課題である</a:t>
            </a:r>
            <a:endParaRPr lang="en-US" altLang="ja-JP" sz="2400" dirty="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21</a:t>
            </a:fld>
            <a:endParaRPr lang="en-US" dirty="0"/>
          </a:p>
        </p:txBody>
      </p:sp>
      <p:sp>
        <p:nvSpPr>
          <p:cNvPr id="6" name="テキスト ボックス 5"/>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33026817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出典</a:t>
            </a:r>
            <a:endParaRPr kumimoji="1" lang="ja-JP" altLang="en-US" dirty="0"/>
          </a:p>
        </p:txBody>
      </p:sp>
      <p:sp>
        <p:nvSpPr>
          <p:cNvPr id="3" name="コンテンツ プレースホルダー 2"/>
          <p:cNvSpPr>
            <a:spLocks noGrp="1"/>
          </p:cNvSpPr>
          <p:nvPr>
            <p:ph idx="1"/>
          </p:nvPr>
        </p:nvSpPr>
        <p:spPr/>
        <p:txBody>
          <a:bodyPr anchor="t">
            <a:noAutofit/>
          </a:bodyPr>
          <a:lstStyle/>
          <a:p>
            <a:pPr>
              <a:buClr>
                <a:schemeClr val="accent1"/>
              </a:buClr>
            </a:pPr>
            <a:r>
              <a:rPr lang="en-US" altLang="ja-JP" sz="1200" u="sng" dirty="0">
                <a:latin typeface="+mn-ea"/>
              </a:rPr>
              <a:t>Steinberg </a:t>
            </a:r>
            <a:r>
              <a:rPr lang="en-US" altLang="ja-JP" sz="1200" u="sng" dirty="0" smtClean="0">
                <a:latin typeface="+mn-ea"/>
              </a:rPr>
              <a:t>Cubase7</a:t>
            </a:r>
            <a:r>
              <a:rPr lang="en-US" altLang="ja-JP" sz="1200" dirty="0" smtClean="0">
                <a:latin typeface="+mn-ea"/>
              </a:rPr>
              <a:t>: http</a:t>
            </a:r>
            <a:r>
              <a:rPr lang="en-US" altLang="ja-JP" sz="1200" dirty="0">
                <a:latin typeface="+mn-ea"/>
              </a:rPr>
              <a:t>://</a:t>
            </a:r>
            <a:r>
              <a:rPr lang="en-US" altLang="ja-JP" sz="1200" dirty="0" err="1">
                <a:latin typeface="+mn-ea"/>
              </a:rPr>
              <a:t>japan.steinberg.net</a:t>
            </a:r>
            <a:r>
              <a:rPr lang="en-US" altLang="ja-JP" sz="1200" dirty="0">
                <a:latin typeface="+mn-ea"/>
              </a:rPr>
              <a:t>/</a:t>
            </a:r>
            <a:r>
              <a:rPr lang="en-US" altLang="ja-JP" sz="1200" dirty="0" err="1">
                <a:latin typeface="+mn-ea"/>
              </a:rPr>
              <a:t>jp</a:t>
            </a:r>
            <a:r>
              <a:rPr lang="en-US" altLang="ja-JP" sz="1200" dirty="0">
                <a:latin typeface="+mn-ea"/>
              </a:rPr>
              <a:t>/products/</a:t>
            </a:r>
            <a:r>
              <a:rPr lang="en-US" altLang="ja-JP" sz="1200" dirty="0" err="1">
                <a:latin typeface="+mn-ea"/>
              </a:rPr>
              <a:t>cubase</a:t>
            </a:r>
            <a:r>
              <a:rPr lang="en-US" altLang="ja-JP" sz="1200" dirty="0" smtClean="0">
                <a:latin typeface="+mn-ea"/>
              </a:rPr>
              <a:t>/</a:t>
            </a:r>
          </a:p>
          <a:p>
            <a:pPr>
              <a:buClr>
                <a:schemeClr val="accent1"/>
              </a:buClr>
            </a:pPr>
            <a:r>
              <a:rPr lang="en-US" altLang="ja-JP" sz="1200" u="sng" dirty="0" smtClean="0">
                <a:latin typeface="+mn-ea"/>
              </a:rPr>
              <a:t>AVID Artist Control V2</a:t>
            </a:r>
            <a:r>
              <a:rPr lang="en-US" altLang="ja-JP" sz="1200" dirty="0" smtClean="0">
                <a:latin typeface="+mn-ea"/>
              </a:rPr>
              <a:t>: http</a:t>
            </a:r>
            <a:r>
              <a:rPr lang="en-US" altLang="ja-JP" sz="1200" dirty="0">
                <a:latin typeface="+mn-ea"/>
              </a:rPr>
              <a:t>://www.soundhouse.co.jp/shop/ProductDetail.asp?Item=169%5E9900%2D65171%2D10%5E%</a:t>
            </a:r>
            <a:r>
              <a:rPr lang="en-US" altLang="ja-JP" sz="1200" dirty="0" smtClean="0">
                <a:latin typeface="+mn-ea"/>
              </a:rPr>
              <a:t>5E</a:t>
            </a:r>
          </a:p>
          <a:p>
            <a:pPr>
              <a:buClr>
                <a:schemeClr val="accent1"/>
              </a:buClr>
            </a:pPr>
            <a:r>
              <a:rPr lang="en-US" altLang="ja-JP" sz="1200" u="sng" dirty="0" smtClean="0">
                <a:latin typeface="+mn-ea"/>
              </a:rPr>
              <a:t>AVID System</a:t>
            </a:r>
            <a:r>
              <a:rPr lang="en-US" altLang="ja-JP" sz="1200" u="sng" dirty="0">
                <a:latin typeface="+mn-ea"/>
              </a:rPr>
              <a:t>-</a:t>
            </a:r>
            <a:r>
              <a:rPr lang="en-US" altLang="ja-JP" sz="1200" u="sng" dirty="0" smtClean="0">
                <a:latin typeface="+mn-ea"/>
              </a:rPr>
              <a:t>5B</a:t>
            </a:r>
            <a:r>
              <a:rPr lang="en-US" altLang="ja-JP" sz="1200" dirty="0" smtClean="0">
                <a:latin typeface="+mn-ea"/>
              </a:rPr>
              <a:t>: https</a:t>
            </a:r>
            <a:r>
              <a:rPr lang="en-US" altLang="ja-JP" sz="1200" dirty="0">
                <a:latin typeface="+mn-ea"/>
              </a:rPr>
              <a:t>://www.avid.com/JP/products/</a:t>
            </a:r>
            <a:r>
              <a:rPr lang="en-US" altLang="ja-JP" sz="1200" dirty="0" smtClean="0">
                <a:latin typeface="+mn-ea"/>
              </a:rPr>
              <a:t>System</a:t>
            </a:r>
            <a:r>
              <a:rPr lang="en-US" altLang="ja-JP" sz="1200" dirty="0">
                <a:latin typeface="+mn-ea"/>
              </a:rPr>
              <a:t>-</a:t>
            </a:r>
            <a:r>
              <a:rPr lang="en-US" altLang="ja-JP" sz="1200" dirty="0" smtClean="0">
                <a:latin typeface="+mn-ea"/>
              </a:rPr>
              <a:t>5B</a:t>
            </a:r>
          </a:p>
          <a:p>
            <a:pPr>
              <a:buClr>
                <a:schemeClr val="accent1"/>
              </a:buClr>
            </a:pPr>
            <a:r>
              <a:rPr lang="en-US" altLang="ja-JP" sz="1200" u="sng" dirty="0">
                <a:latin typeface="+mn-ea"/>
              </a:rPr>
              <a:t>KORG </a:t>
            </a:r>
            <a:r>
              <a:rPr lang="en-US" altLang="ja-JP" sz="1200" u="sng" dirty="0" err="1" smtClean="0">
                <a:latin typeface="+mn-ea"/>
              </a:rPr>
              <a:t>nanoKONTROL</a:t>
            </a:r>
            <a:r>
              <a:rPr lang="en-US" altLang="ja-JP" sz="1200" u="sng" dirty="0" smtClean="0">
                <a:latin typeface="+mn-ea"/>
              </a:rPr>
              <a:t> </a:t>
            </a:r>
            <a:r>
              <a:rPr lang="en-US" altLang="ja-JP" sz="1200" u="sng" dirty="0">
                <a:latin typeface="+mn-ea"/>
              </a:rPr>
              <a:t>2 WH</a:t>
            </a:r>
            <a:r>
              <a:rPr lang="en-US" altLang="ja-JP" sz="1200" dirty="0">
                <a:latin typeface="+mn-ea"/>
              </a:rPr>
              <a:t>: http://</a:t>
            </a:r>
            <a:r>
              <a:rPr lang="en-US" altLang="ja-JP" sz="1200" dirty="0" err="1">
                <a:latin typeface="+mn-ea"/>
              </a:rPr>
              <a:t>www.soundhouse.co.jp</a:t>
            </a:r>
            <a:r>
              <a:rPr lang="en-US" altLang="ja-JP" sz="1200" dirty="0">
                <a:latin typeface="+mn-ea"/>
              </a:rPr>
              <a:t>/shop/</a:t>
            </a:r>
            <a:r>
              <a:rPr lang="en-US" altLang="ja-JP" sz="1200" dirty="0" err="1">
                <a:latin typeface="+mn-ea"/>
              </a:rPr>
              <a:t>ProductDetail.asp?Item</a:t>
            </a:r>
            <a:r>
              <a:rPr lang="en-US" altLang="ja-JP" sz="1200" dirty="0">
                <a:latin typeface="+mn-ea"/>
              </a:rPr>
              <a:t>=444%5ENANOKONTROL2WH%5E%5E</a:t>
            </a:r>
            <a:endParaRPr kumimoji="1" lang="en-US" altLang="ja-JP" sz="1200" dirty="0">
              <a:latin typeface="+mn-ea"/>
            </a:endParaRPr>
          </a:p>
          <a:p>
            <a:pPr>
              <a:buClr>
                <a:schemeClr val="accent1"/>
              </a:buClr>
            </a:pPr>
            <a:r>
              <a:rPr lang="en-US" altLang="ja-JP" sz="1200" u="sng" dirty="0"/>
              <a:t>NOVATION Launchpad S</a:t>
            </a:r>
            <a:r>
              <a:rPr lang="en-US" altLang="ja-JP" sz="1200" dirty="0"/>
              <a:t>: http://</a:t>
            </a:r>
            <a:r>
              <a:rPr lang="en-US" altLang="ja-JP" sz="1200" dirty="0" err="1"/>
              <a:t>www.soundhouse.co.jp</a:t>
            </a:r>
            <a:r>
              <a:rPr lang="en-US" altLang="ja-JP" sz="1200" dirty="0"/>
              <a:t>/shop/</a:t>
            </a:r>
            <a:r>
              <a:rPr lang="en-US" altLang="ja-JP" sz="1200" dirty="0" err="1"/>
              <a:t>ProductDetail.asp?Item</a:t>
            </a:r>
            <a:r>
              <a:rPr lang="en-US" altLang="ja-JP" sz="1200" dirty="0"/>
              <a:t>=551%5ELAUNCHPADS%5E%5E</a:t>
            </a:r>
          </a:p>
          <a:p>
            <a:pPr>
              <a:buClr>
                <a:schemeClr val="accent1"/>
              </a:buClr>
            </a:pPr>
            <a:r>
              <a:rPr lang="en-US" altLang="ja-JP" sz="1200" u="sng" dirty="0" smtClean="0"/>
              <a:t>PRESONUS </a:t>
            </a:r>
            <a:r>
              <a:rPr lang="en-US" altLang="ja-JP" sz="1200" u="sng" dirty="0" err="1" smtClean="0"/>
              <a:t>FaderPort</a:t>
            </a:r>
            <a:r>
              <a:rPr lang="en-US" altLang="ja-JP" sz="1200" dirty="0"/>
              <a:t>: http://</a:t>
            </a:r>
            <a:r>
              <a:rPr lang="en-US" altLang="ja-JP" sz="1200" dirty="0" err="1"/>
              <a:t>www.soundhouse.co.jp</a:t>
            </a:r>
            <a:r>
              <a:rPr lang="en-US" altLang="ja-JP" sz="1200" dirty="0"/>
              <a:t>/shop/</a:t>
            </a:r>
            <a:r>
              <a:rPr lang="en-US" altLang="ja-JP" sz="1200" dirty="0" err="1"/>
              <a:t>ProductDetail.asp?Item</a:t>
            </a:r>
            <a:r>
              <a:rPr lang="en-US" altLang="ja-JP" sz="1200" dirty="0"/>
              <a:t>=590%5EFPORT%5E%5E</a:t>
            </a:r>
            <a:endParaRPr lang="en-US" altLang="ja-JP" sz="1200" dirty="0" smtClean="0">
              <a:latin typeface="+mn-ea"/>
            </a:endParaRPr>
          </a:p>
          <a:p>
            <a:pPr>
              <a:buClr>
                <a:schemeClr val="accent1"/>
              </a:buClr>
            </a:pPr>
            <a:r>
              <a:rPr lang="en-US" altLang="ja-JP" sz="1200" u="sng" dirty="0"/>
              <a:t>STEINBERG </a:t>
            </a:r>
            <a:r>
              <a:rPr lang="en-US" altLang="ja-JP" sz="1200" u="sng" dirty="0" smtClean="0"/>
              <a:t>CMC</a:t>
            </a:r>
            <a:r>
              <a:rPr lang="en-US" altLang="ja-JP" sz="1200" u="sng" dirty="0"/>
              <a:t>-CH</a:t>
            </a:r>
            <a:r>
              <a:rPr lang="en-US" altLang="ja-JP" sz="1200" dirty="0"/>
              <a:t>: http://</a:t>
            </a:r>
            <a:r>
              <a:rPr lang="en-US" altLang="ja-JP" sz="1200" dirty="0" err="1"/>
              <a:t>www.soundhouse.co.jp</a:t>
            </a:r>
            <a:r>
              <a:rPr lang="en-US" altLang="ja-JP" sz="1200" dirty="0"/>
              <a:t>/shop/</a:t>
            </a:r>
            <a:r>
              <a:rPr lang="en-US" altLang="ja-JP" sz="1200" dirty="0" err="1"/>
              <a:t>ProductDetail.asp?Item</a:t>
            </a:r>
            <a:r>
              <a:rPr lang="en-US" altLang="ja-JP" sz="1200" dirty="0"/>
              <a:t>=707%5ECMCCH%5E%5E</a:t>
            </a:r>
            <a:endParaRPr kumimoji="1" lang="en-US" altLang="ja-JP" sz="1200" dirty="0">
              <a:latin typeface="+mn-ea"/>
            </a:endParaRPr>
          </a:p>
          <a:p>
            <a:pPr>
              <a:buClr>
                <a:schemeClr val="accent1"/>
              </a:buClr>
            </a:pPr>
            <a:r>
              <a:rPr lang="en-US" altLang="ja-JP" sz="1200" u="sng" dirty="0">
                <a:latin typeface="+mn-ea"/>
              </a:rPr>
              <a:t>1176LN Classic Limiting </a:t>
            </a:r>
            <a:r>
              <a:rPr lang="en-US" altLang="ja-JP" sz="1200" u="sng" dirty="0" smtClean="0">
                <a:latin typeface="+mn-ea"/>
              </a:rPr>
              <a:t>Amplifier:</a:t>
            </a:r>
            <a:r>
              <a:rPr lang="en-US" altLang="ja-JP" sz="1200" dirty="0">
                <a:latin typeface="+mn-ea"/>
              </a:rPr>
              <a:t> http://</a:t>
            </a:r>
            <a:r>
              <a:rPr lang="en-US" altLang="ja-JP" sz="1200" dirty="0" err="1">
                <a:latin typeface="+mn-ea"/>
              </a:rPr>
              <a:t>www.uaudio.jp</a:t>
            </a:r>
            <a:r>
              <a:rPr lang="en-US" altLang="ja-JP" sz="1200" dirty="0">
                <a:latin typeface="+mn-ea"/>
              </a:rPr>
              <a:t>/hardware/compressors/1176ln.html</a:t>
            </a:r>
            <a:endParaRPr lang="en-US" altLang="ja-JP" sz="1200" dirty="0" smtClean="0">
              <a:latin typeface="+mn-ea"/>
            </a:endParaRPr>
          </a:p>
          <a:p>
            <a:pPr>
              <a:buClr>
                <a:schemeClr val="accent1"/>
              </a:buClr>
            </a:pPr>
            <a:r>
              <a:rPr lang="ja-JP" altLang="en-US" sz="1200" dirty="0">
                <a:latin typeface="+mn-ea"/>
              </a:rPr>
              <a:t>小林</a:t>
            </a:r>
            <a:r>
              <a:rPr lang="en-US" altLang="ja-JP" sz="1200" dirty="0">
                <a:latin typeface="+mn-ea"/>
              </a:rPr>
              <a:t>, </a:t>
            </a:r>
            <a:r>
              <a:rPr lang="ja-JP" altLang="en-US" sz="1200" dirty="0">
                <a:latin typeface="+mn-ea"/>
              </a:rPr>
              <a:t>赤松，</a:t>
            </a:r>
            <a:r>
              <a:rPr lang="en-US" altLang="ja-JP" sz="1200" u="sng" dirty="0">
                <a:latin typeface="+mn-ea"/>
              </a:rPr>
              <a:t>Spinner:</a:t>
            </a:r>
            <a:r>
              <a:rPr lang="ja-JP" altLang="en-US" sz="1200" u="sng" dirty="0">
                <a:latin typeface="+mn-ea"/>
              </a:rPr>
              <a:t>再構築可能なユーザーインタフェースへのシンプルなアプローチ</a:t>
            </a:r>
            <a:r>
              <a:rPr lang="ja-JP" altLang="en-US" sz="1200" dirty="0">
                <a:latin typeface="+mn-ea"/>
              </a:rPr>
              <a:t>，情報処理学会研究報告，</a:t>
            </a:r>
            <a:r>
              <a:rPr lang="en-US" altLang="ja-JP" sz="1200" dirty="0">
                <a:latin typeface="+mn-ea"/>
              </a:rPr>
              <a:t>2005(129)</a:t>
            </a:r>
            <a:r>
              <a:rPr lang="ja-JP" altLang="en-US" sz="1200" dirty="0">
                <a:latin typeface="+mn-ea"/>
              </a:rPr>
              <a:t>，</a:t>
            </a:r>
            <a:r>
              <a:rPr lang="en-US" altLang="ja-JP" sz="1200" dirty="0">
                <a:latin typeface="+mn-ea"/>
              </a:rPr>
              <a:t>1-</a:t>
            </a:r>
            <a:r>
              <a:rPr lang="en-US" altLang="ja-JP" sz="1200" dirty="0" smtClean="0">
                <a:latin typeface="+mn-ea"/>
              </a:rPr>
              <a:t>6</a:t>
            </a:r>
            <a:r>
              <a:rPr lang="ja-JP" altLang="en-US" sz="1200" dirty="0" smtClean="0">
                <a:latin typeface="+mn-ea"/>
              </a:rPr>
              <a:t>，</a:t>
            </a:r>
            <a:r>
              <a:rPr lang="en-US" altLang="ja-JP" sz="1200" dirty="0" smtClean="0">
                <a:latin typeface="+mn-ea"/>
              </a:rPr>
              <a:t>2005</a:t>
            </a:r>
            <a:r>
              <a:rPr lang="en-US" altLang="ja-JP" sz="1200" dirty="0">
                <a:latin typeface="+mn-ea"/>
              </a:rPr>
              <a:t>.</a:t>
            </a:r>
            <a:endParaRPr lang="en-US" altLang="ja-JP" sz="1200" dirty="0" smtClean="0">
              <a:latin typeface="+mn-ea"/>
            </a:endParaRPr>
          </a:p>
          <a:p>
            <a:pPr>
              <a:buClr>
                <a:schemeClr val="accent1"/>
              </a:buClr>
            </a:pPr>
            <a:r>
              <a:rPr lang="en-US" altLang="ja-JP" sz="1200" u="sng" dirty="0" smtClean="0">
                <a:latin typeface="+mn-ea"/>
              </a:rPr>
              <a:t>Steinberg Cubase </a:t>
            </a:r>
            <a:r>
              <a:rPr lang="en-US" altLang="ja-JP" sz="1200" u="sng" dirty="0" err="1" smtClean="0">
                <a:latin typeface="+mn-ea"/>
              </a:rPr>
              <a:t>iC</a:t>
            </a:r>
            <a:r>
              <a:rPr lang="en-US" altLang="ja-JP" sz="1200" u="sng" dirty="0" smtClean="0">
                <a:latin typeface="+mn-ea"/>
              </a:rPr>
              <a:t> Air</a:t>
            </a:r>
            <a:r>
              <a:rPr lang="en-US" altLang="ja-JP" sz="1200" dirty="0" smtClean="0">
                <a:latin typeface="+mn-ea"/>
              </a:rPr>
              <a:t>: http</a:t>
            </a:r>
            <a:r>
              <a:rPr lang="en-US" altLang="ja-JP" sz="1200" dirty="0">
                <a:latin typeface="+mn-ea"/>
              </a:rPr>
              <a:t>://</a:t>
            </a:r>
            <a:r>
              <a:rPr lang="en-US" altLang="ja-JP" sz="1200" dirty="0" err="1">
                <a:latin typeface="+mn-ea"/>
              </a:rPr>
              <a:t>japan.steinberg.net</a:t>
            </a:r>
            <a:r>
              <a:rPr lang="en-US" altLang="ja-JP" sz="1200" dirty="0">
                <a:latin typeface="+mn-ea"/>
              </a:rPr>
              <a:t>/</a:t>
            </a:r>
            <a:r>
              <a:rPr lang="en-US" altLang="ja-JP" sz="1200" dirty="0" err="1">
                <a:latin typeface="+mn-ea"/>
              </a:rPr>
              <a:t>jp</a:t>
            </a:r>
            <a:r>
              <a:rPr lang="en-US" altLang="ja-JP" sz="1200" dirty="0">
                <a:latin typeface="+mn-ea"/>
              </a:rPr>
              <a:t>/products/</a:t>
            </a:r>
            <a:r>
              <a:rPr lang="en-US" altLang="ja-JP" sz="1200" dirty="0" err="1">
                <a:latin typeface="+mn-ea"/>
              </a:rPr>
              <a:t>sounds_accessories</a:t>
            </a:r>
            <a:r>
              <a:rPr lang="en-US" altLang="ja-JP" sz="1200" dirty="0">
                <a:latin typeface="+mn-ea"/>
              </a:rPr>
              <a:t>/</a:t>
            </a:r>
            <a:r>
              <a:rPr lang="en-US" altLang="ja-JP" sz="1200" dirty="0" err="1">
                <a:latin typeface="+mn-ea"/>
              </a:rPr>
              <a:t>cubase_ic_air.html</a:t>
            </a:r>
            <a:endParaRPr kumimoji="1" lang="en-US" altLang="ja-JP" sz="1200" dirty="0">
              <a:latin typeface="+mn-ea"/>
            </a:endParaRPr>
          </a:p>
          <a:p>
            <a:pPr>
              <a:buClr>
                <a:schemeClr val="accent1"/>
              </a:buClr>
            </a:pPr>
            <a:r>
              <a:rPr lang="en-US" altLang="ja-JP" sz="1200" u="sng" dirty="0" smtClean="0">
                <a:latin typeface="+mn-ea"/>
              </a:rPr>
              <a:t>3Dconnexion</a:t>
            </a:r>
            <a:r>
              <a:rPr lang="en-US" altLang="ja-JP" sz="1200" u="sng" dirty="0">
                <a:latin typeface="+mn-ea"/>
              </a:rPr>
              <a:t> </a:t>
            </a:r>
            <a:r>
              <a:rPr lang="en-US" altLang="ja-JP" sz="1200" u="sng" dirty="0" err="1" smtClean="0">
                <a:latin typeface="+mn-ea"/>
              </a:rPr>
              <a:t>SpaceNavigator</a:t>
            </a:r>
            <a:r>
              <a:rPr lang="en-US" altLang="ja-JP" sz="1200" dirty="0" smtClean="0">
                <a:latin typeface="+mn-ea"/>
              </a:rPr>
              <a:t>: http</a:t>
            </a:r>
            <a:r>
              <a:rPr lang="en-US" altLang="ja-JP" sz="1200" dirty="0">
                <a:latin typeface="+mn-ea"/>
              </a:rPr>
              <a:t>://www.3dconnexion.jp/products/</a:t>
            </a:r>
            <a:r>
              <a:rPr lang="en-US" altLang="ja-JP" sz="1200" dirty="0" err="1">
                <a:latin typeface="+mn-ea"/>
              </a:rPr>
              <a:t>spacenavigator.html</a:t>
            </a:r>
            <a:endParaRPr lang="en-US" altLang="ja-JP" sz="1200" dirty="0" smtClean="0">
              <a:latin typeface="+mn-ea"/>
            </a:endParaRPr>
          </a:p>
          <a:p>
            <a:pPr>
              <a:buClr>
                <a:schemeClr val="accent1"/>
              </a:buClr>
            </a:pPr>
            <a:endParaRPr kumimoji="1" lang="en-US" altLang="ja-JP" sz="1200" dirty="0">
              <a:latin typeface="+mn-ea"/>
            </a:endParaRPr>
          </a:p>
          <a:p>
            <a:pPr>
              <a:buClr>
                <a:schemeClr val="accent1"/>
              </a:buClr>
            </a:pPr>
            <a:endParaRPr kumimoji="1" lang="ja-JP" altLang="en-US" sz="1200" dirty="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22</a:t>
            </a:fld>
            <a:endParaRPr lang="en-US"/>
          </a:p>
        </p:txBody>
      </p:sp>
      <p:sp>
        <p:nvSpPr>
          <p:cNvPr id="6" name="テキスト ボックス 5"/>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4123894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質疑応答</a:t>
            </a:r>
            <a:endParaRPr kumimoji="1" lang="ja-JP" altLang="en-US" dirty="0"/>
          </a:p>
        </p:txBody>
      </p:sp>
      <p:sp>
        <p:nvSpPr>
          <p:cNvPr id="3" name="テキスト プレースホルダー 2"/>
          <p:cNvSpPr>
            <a:spLocks noGrp="1"/>
          </p:cNvSpPr>
          <p:nvPr>
            <p:ph type="body" idx="1"/>
          </p:nvPr>
        </p:nvSpPr>
        <p:spPr/>
        <p:txBody>
          <a:bodyPr/>
          <a:lstStyle/>
          <a:p>
            <a:r>
              <a:rPr kumimoji="1" lang="ja-JP" altLang="en-US" dirty="0" smtClean="0"/>
              <a:t>ご清聴ありがとうございました</a:t>
            </a:r>
            <a:endParaRPr kumimoji="1" lang="ja-JP" altLang="en-US" dirty="0"/>
          </a:p>
        </p:txBody>
      </p:sp>
      <p:sp>
        <p:nvSpPr>
          <p:cNvPr id="4" name="テキスト ボックス 3"/>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18232176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背景</a:t>
            </a:r>
            <a:endParaRPr kumimoji="1" lang="ja-JP" altLang="en-US" dirty="0"/>
          </a:p>
        </p:txBody>
      </p:sp>
      <p:sp>
        <p:nvSpPr>
          <p:cNvPr id="3" name="コンテンツ プレースホルダー 2"/>
          <p:cNvSpPr>
            <a:spLocks noGrp="1"/>
          </p:cNvSpPr>
          <p:nvPr>
            <p:ph idx="1"/>
          </p:nvPr>
        </p:nvSpPr>
        <p:spPr/>
        <p:txBody>
          <a:bodyPr anchor="t">
            <a:normAutofit/>
          </a:bodyPr>
          <a:lstStyle/>
          <a:p>
            <a:pPr>
              <a:buClr>
                <a:schemeClr val="accent1"/>
              </a:buClr>
            </a:pPr>
            <a:r>
              <a:rPr kumimoji="1" lang="ja-JP" altLang="en-US" sz="2800" dirty="0" smtClean="0">
                <a:latin typeface="+mn-ea"/>
              </a:rPr>
              <a:t>今日の音楽制作で</a:t>
            </a:r>
            <a:r>
              <a:rPr kumimoji="1" lang="en-US" altLang="ja-JP" sz="2800" dirty="0" smtClean="0">
                <a:latin typeface="+mn-ea"/>
              </a:rPr>
              <a:t>PC(DAW)</a:t>
            </a:r>
            <a:r>
              <a:rPr kumimoji="1" lang="ja-JP" altLang="en-US" sz="2800" dirty="0" smtClean="0">
                <a:latin typeface="+mn-ea"/>
              </a:rPr>
              <a:t>の活用は不可欠</a:t>
            </a:r>
            <a:endParaRPr kumimoji="1" lang="en-US" altLang="ja-JP" sz="2800" dirty="0" smtClean="0">
              <a:latin typeface="+mn-ea"/>
            </a:endParaRPr>
          </a:p>
          <a:p>
            <a:pPr>
              <a:buClr>
                <a:schemeClr val="accent1"/>
              </a:buClr>
            </a:pPr>
            <a:r>
              <a:rPr lang="ja-JP" altLang="en-US" sz="2800" dirty="0" smtClean="0">
                <a:latin typeface="+mn-ea"/>
              </a:rPr>
              <a:t>しかし</a:t>
            </a:r>
            <a:r>
              <a:rPr lang="ja-JP" altLang="en-US" sz="2800" u="sng" dirty="0" smtClean="0">
                <a:latin typeface="+mn-ea"/>
              </a:rPr>
              <a:t>マウスやキーボードでは操作しづらい</a:t>
            </a:r>
            <a:endParaRPr kumimoji="1" lang="ja-JP" altLang="en-US" sz="2800" u="sng" dirty="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2</a:t>
            </a:fld>
            <a:endParaRPr lang="en-US"/>
          </a:p>
        </p:txBody>
      </p:sp>
      <p:pic>
        <p:nvPicPr>
          <p:cNvPr id="6" name="図 5" descr="steinberg-cubase-7-52245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4097" y="3253370"/>
            <a:ext cx="4158206" cy="2469477"/>
          </a:xfrm>
          <a:prstGeom prst="rect">
            <a:avLst/>
          </a:prstGeom>
        </p:spPr>
      </p:pic>
      <p:sp>
        <p:nvSpPr>
          <p:cNvPr id="7" name="テキスト ボックス 6"/>
          <p:cNvSpPr txBox="1"/>
          <p:nvPr/>
        </p:nvSpPr>
        <p:spPr>
          <a:xfrm>
            <a:off x="5343177" y="5715891"/>
            <a:ext cx="2420046" cy="369332"/>
          </a:xfrm>
          <a:prstGeom prst="rect">
            <a:avLst/>
          </a:prstGeom>
          <a:noFill/>
        </p:spPr>
        <p:txBody>
          <a:bodyPr wrap="none" rtlCol="0">
            <a:spAutoFit/>
          </a:bodyPr>
          <a:lstStyle/>
          <a:p>
            <a:r>
              <a:rPr kumimoji="1" lang="ja-JP" altLang="en-US" dirty="0" smtClean="0">
                <a:latin typeface="+mn-ea"/>
              </a:rPr>
              <a:t>図</a:t>
            </a:r>
            <a:r>
              <a:rPr kumimoji="1" lang="en-US" altLang="ja-JP" dirty="0">
                <a:latin typeface="+mn-ea"/>
              </a:rPr>
              <a:t>2</a:t>
            </a:r>
            <a:r>
              <a:rPr kumimoji="1" lang="en-US" altLang="ja-JP" dirty="0" smtClean="0">
                <a:latin typeface="+mn-ea"/>
              </a:rPr>
              <a:t>: DAW</a:t>
            </a:r>
            <a:r>
              <a:rPr kumimoji="1" lang="ja-JP" altLang="en-US" dirty="0" smtClean="0">
                <a:latin typeface="+mn-ea"/>
              </a:rPr>
              <a:t>の操作画面</a:t>
            </a:r>
            <a:endParaRPr kumimoji="1" lang="ja-JP" altLang="en-US" dirty="0">
              <a:latin typeface="+mn-ea"/>
            </a:endParaRPr>
          </a:p>
        </p:txBody>
      </p:sp>
      <p:pic>
        <p:nvPicPr>
          <p:cNvPr id="8" name="図 7" descr="with_xrac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253370"/>
            <a:ext cx="3292636" cy="2469477"/>
          </a:xfrm>
          <a:prstGeom prst="rect">
            <a:avLst/>
          </a:prstGeom>
        </p:spPr>
      </p:pic>
      <p:sp>
        <p:nvSpPr>
          <p:cNvPr id="9" name="テキスト ボックス 8"/>
          <p:cNvSpPr txBox="1"/>
          <p:nvPr/>
        </p:nvSpPr>
        <p:spPr>
          <a:xfrm>
            <a:off x="883890" y="5715891"/>
            <a:ext cx="2767680" cy="369332"/>
          </a:xfrm>
          <a:prstGeom prst="rect">
            <a:avLst/>
          </a:prstGeom>
          <a:noFill/>
        </p:spPr>
        <p:txBody>
          <a:bodyPr wrap="none" rtlCol="0">
            <a:spAutoFit/>
          </a:bodyPr>
          <a:lstStyle/>
          <a:p>
            <a:r>
              <a:rPr kumimoji="1" lang="ja-JP" altLang="en-US" dirty="0" smtClean="0">
                <a:latin typeface="+mn-ea"/>
              </a:rPr>
              <a:t>図</a:t>
            </a:r>
            <a:r>
              <a:rPr kumimoji="1" lang="en-US" altLang="ja-JP" dirty="0" smtClean="0">
                <a:latin typeface="+mn-ea"/>
              </a:rPr>
              <a:t>1: </a:t>
            </a:r>
            <a:r>
              <a:rPr kumimoji="1" lang="ja-JP" altLang="en-US" dirty="0" smtClean="0">
                <a:latin typeface="+mn-ea"/>
              </a:rPr>
              <a:t>従来のハードウェア</a:t>
            </a:r>
            <a:endParaRPr kumimoji="1" lang="ja-JP" altLang="en-US" dirty="0">
              <a:latin typeface="+mn-ea"/>
            </a:endParaRPr>
          </a:p>
        </p:txBody>
      </p:sp>
      <p:sp>
        <p:nvSpPr>
          <p:cNvPr id="11" name="テキスト ボックス 10"/>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35974193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フィジカルコントローラ</a:t>
            </a:r>
            <a:endParaRPr kumimoji="1" lang="ja-JP" altLang="en-US" dirty="0"/>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3</a:t>
            </a:fld>
            <a:endParaRPr lang="en-US"/>
          </a:p>
        </p:txBody>
      </p:sp>
      <p:pic>
        <p:nvPicPr>
          <p:cNvPr id="10" name="図 9" descr="avid_Artist CONTROL V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3657600" cy="1828800"/>
          </a:xfrm>
          <a:prstGeom prst="rect">
            <a:avLst/>
          </a:prstGeom>
        </p:spPr>
      </p:pic>
      <p:pic>
        <p:nvPicPr>
          <p:cNvPr id="11" name="図 10" descr="korg_nanokontrol2wh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349047"/>
            <a:ext cx="3084171" cy="1542086"/>
          </a:xfrm>
          <a:prstGeom prst="rect">
            <a:avLst/>
          </a:prstGeom>
        </p:spPr>
      </p:pic>
      <p:pic>
        <p:nvPicPr>
          <p:cNvPr id="13" name="図 12" descr="steinberg_cmcch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5335" y="2551188"/>
            <a:ext cx="3961319" cy="1980660"/>
          </a:xfrm>
          <a:prstGeom prst="rect">
            <a:avLst/>
          </a:prstGeom>
        </p:spPr>
      </p:pic>
      <p:pic>
        <p:nvPicPr>
          <p:cNvPr id="14" name="図 13" descr="presonus_faderpor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0703" y="3287314"/>
            <a:ext cx="3702594" cy="1851297"/>
          </a:xfrm>
          <a:prstGeom prst="rect">
            <a:avLst/>
          </a:prstGeom>
        </p:spPr>
      </p:pic>
      <p:pic>
        <p:nvPicPr>
          <p:cNvPr id="15" name="図 14" descr="novation_launchpadsb.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212963"/>
            <a:ext cx="3192650" cy="1596325"/>
          </a:xfrm>
          <a:prstGeom prst="rect">
            <a:avLst/>
          </a:prstGeom>
        </p:spPr>
      </p:pic>
      <p:pic>
        <p:nvPicPr>
          <p:cNvPr id="21" name="図 20" descr="cw_700x700_system5b.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9280" y="4429581"/>
            <a:ext cx="3647839" cy="2428419"/>
          </a:xfrm>
          <a:prstGeom prst="rect">
            <a:avLst/>
          </a:prstGeom>
        </p:spPr>
      </p:pic>
      <p:sp>
        <p:nvSpPr>
          <p:cNvPr id="16" name="テキスト ボックス 15"/>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19550441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事前アンケート</a:t>
            </a:r>
            <a:endParaRPr kumimoji="1" lang="ja-JP" altLang="en-US" dirty="0"/>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4</a:t>
            </a:fld>
            <a:endParaRPr lang="en-US"/>
          </a:p>
        </p:txBody>
      </p:sp>
      <p:graphicFrame>
        <p:nvGraphicFramePr>
          <p:cNvPr id="6" name="グラフ 5"/>
          <p:cNvGraphicFramePr>
            <a:graphicFrameLocks/>
          </p:cNvGraphicFramePr>
          <p:nvPr>
            <p:extLst>
              <p:ext uri="{D42A27DB-BD31-4B8C-83A1-F6EECF244321}">
                <p14:modId xmlns:p14="http://schemas.microsoft.com/office/powerpoint/2010/main" val="2901861772"/>
              </p:ext>
            </p:extLst>
          </p:nvPr>
        </p:nvGraphicFramePr>
        <p:xfrm>
          <a:off x="0" y="1600200"/>
          <a:ext cx="9144000" cy="4467925"/>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3680280" y="2930457"/>
            <a:ext cx="1034642" cy="707886"/>
          </a:xfrm>
          <a:prstGeom prst="rect">
            <a:avLst/>
          </a:prstGeom>
          <a:noFill/>
        </p:spPr>
        <p:txBody>
          <a:bodyPr wrap="none" rtlCol="0">
            <a:spAutoFit/>
          </a:bodyPr>
          <a:lstStyle/>
          <a:p>
            <a:r>
              <a:rPr kumimoji="1" lang="en-US" altLang="ja-JP" sz="4000" dirty="0" smtClean="0">
                <a:latin typeface="+mn-ea"/>
              </a:rPr>
              <a:t>8</a:t>
            </a:r>
            <a:r>
              <a:rPr kumimoji="1" lang="ja-JP" altLang="en-US" sz="4000" dirty="0" smtClean="0">
                <a:latin typeface="+mn-ea"/>
              </a:rPr>
              <a:t>人</a:t>
            </a:r>
            <a:endParaRPr kumimoji="1" lang="ja-JP" altLang="en-US" sz="4000" dirty="0">
              <a:latin typeface="+mn-ea"/>
            </a:endParaRPr>
          </a:p>
        </p:txBody>
      </p:sp>
      <p:sp>
        <p:nvSpPr>
          <p:cNvPr id="9" name="テキスト ボックス 8"/>
          <p:cNvSpPr txBox="1"/>
          <p:nvPr/>
        </p:nvSpPr>
        <p:spPr>
          <a:xfrm>
            <a:off x="2821680" y="4777411"/>
            <a:ext cx="864647" cy="584776"/>
          </a:xfrm>
          <a:prstGeom prst="rect">
            <a:avLst/>
          </a:prstGeom>
          <a:noFill/>
        </p:spPr>
        <p:txBody>
          <a:bodyPr wrap="none" rtlCol="0">
            <a:spAutoFit/>
          </a:bodyPr>
          <a:lstStyle/>
          <a:p>
            <a:r>
              <a:rPr kumimoji="1" lang="en-US" altLang="ja-JP" sz="3200" dirty="0" smtClean="0">
                <a:latin typeface="+mn-ea"/>
              </a:rPr>
              <a:t>6</a:t>
            </a:r>
            <a:r>
              <a:rPr kumimoji="1" lang="ja-JP" altLang="en-US" sz="3200" dirty="0" smtClean="0">
                <a:latin typeface="+mn-ea"/>
              </a:rPr>
              <a:t>人</a:t>
            </a:r>
            <a:endParaRPr kumimoji="1" lang="ja-JP" altLang="en-US" sz="3200" dirty="0">
              <a:latin typeface="+mn-ea"/>
            </a:endParaRPr>
          </a:p>
        </p:txBody>
      </p:sp>
      <p:sp>
        <p:nvSpPr>
          <p:cNvPr id="12" name="テキスト ボックス 11"/>
          <p:cNvSpPr txBox="1"/>
          <p:nvPr/>
        </p:nvSpPr>
        <p:spPr>
          <a:xfrm>
            <a:off x="1723597" y="4289525"/>
            <a:ext cx="694652" cy="461665"/>
          </a:xfrm>
          <a:prstGeom prst="rect">
            <a:avLst/>
          </a:prstGeom>
          <a:noFill/>
        </p:spPr>
        <p:txBody>
          <a:bodyPr wrap="none" rtlCol="0">
            <a:spAutoFit/>
          </a:bodyPr>
          <a:lstStyle/>
          <a:p>
            <a:r>
              <a:rPr kumimoji="1" lang="en-US" altLang="ja-JP" sz="2400" dirty="0" smtClean="0">
                <a:latin typeface="+mn-ea"/>
              </a:rPr>
              <a:t>2</a:t>
            </a:r>
            <a:r>
              <a:rPr kumimoji="1" lang="ja-JP" altLang="en-US" sz="2400" dirty="0" smtClean="0">
                <a:latin typeface="+mn-ea"/>
              </a:rPr>
              <a:t>人</a:t>
            </a:r>
            <a:endParaRPr kumimoji="1" lang="ja-JP" altLang="en-US" sz="2400" dirty="0">
              <a:latin typeface="+mn-ea"/>
            </a:endParaRPr>
          </a:p>
        </p:txBody>
      </p:sp>
      <p:sp>
        <p:nvSpPr>
          <p:cNvPr id="13" name="テキスト ボックス 12"/>
          <p:cNvSpPr txBox="1"/>
          <p:nvPr/>
        </p:nvSpPr>
        <p:spPr>
          <a:xfrm>
            <a:off x="5395687" y="5403243"/>
            <a:ext cx="1866664" cy="400110"/>
          </a:xfrm>
          <a:prstGeom prst="rect">
            <a:avLst/>
          </a:prstGeom>
          <a:noFill/>
        </p:spPr>
        <p:txBody>
          <a:bodyPr wrap="none" rtlCol="0">
            <a:spAutoFit/>
          </a:bodyPr>
          <a:lstStyle/>
          <a:p>
            <a:r>
              <a:rPr kumimoji="1" lang="ja-JP" altLang="en-US" sz="2000" dirty="0" smtClean="0">
                <a:latin typeface="+mn-ea"/>
              </a:rPr>
              <a:t>有効回答数</a:t>
            </a:r>
            <a:r>
              <a:rPr kumimoji="1" lang="en-US" altLang="ja-JP" sz="2000" dirty="0" smtClean="0">
                <a:latin typeface="+mn-ea"/>
              </a:rPr>
              <a:t>:24</a:t>
            </a:r>
            <a:endParaRPr kumimoji="1" lang="ja-JP" altLang="en-US" sz="2000" dirty="0">
              <a:latin typeface="+mn-ea"/>
            </a:endParaRPr>
          </a:p>
        </p:txBody>
      </p:sp>
      <p:sp>
        <p:nvSpPr>
          <p:cNvPr id="14" name="テキスト ボックス 13"/>
          <p:cNvSpPr txBox="1"/>
          <p:nvPr/>
        </p:nvSpPr>
        <p:spPr>
          <a:xfrm>
            <a:off x="5395687" y="1732381"/>
            <a:ext cx="3555529" cy="1323439"/>
          </a:xfrm>
          <a:prstGeom prst="rect">
            <a:avLst/>
          </a:prstGeom>
          <a:noFill/>
        </p:spPr>
        <p:txBody>
          <a:bodyPr wrap="square" rtlCol="0">
            <a:spAutoFit/>
          </a:bodyPr>
          <a:lstStyle/>
          <a:p>
            <a:r>
              <a:rPr kumimoji="1" lang="ja-JP" altLang="en-US" sz="2000" dirty="0" smtClean="0">
                <a:latin typeface="+mn-ea"/>
              </a:rPr>
              <a:t>自由記述</a:t>
            </a:r>
            <a:r>
              <a:rPr kumimoji="1" lang="en-US" altLang="ja-JP" sz="2000" dirty="0" smtClean="0">
                <a:latin typeface="+mn-ea"/>
              </a:rPr>
              <a:t>: </a:t>
            </a:r>
          </a:p>
          <a:p>
            <a:r>
              <a:rPr kumimoji="1" lang="ja-JP" altLang="en-US" sz="2000" dirty="0" smtClean="0">
                <a:latin typeface="+mn-ea"/>
              </a:rPr>
              <a:t>「現在使用している</a:t>
            </a:r>
            <a:r>
              <a:rPr kumimoji="1" lang="en-US" altLang="ja-JP" sz="2000" dirty="0" smtClean="0">
                <a:latin typeface="+mn-ea"/>
              </a:rPr>
              <a:t>DAW</a:t>
            </a:r>
            <a:r>
              <a:rPr kumimoji="1" lang="ja-JP" altLang="en-US" sz="2000" dirty="0" smtClean="0">
                <a:latin typeface="+mn-ea"/>
              </a:rPr>
              <a:t>において、最も操作しにくいと感じる部分はどこですか？」</a:t>
            </a:r>
            <a:endParaRPr kumimoji="1" lang="ja-JP" altLang="en-US" sz="2000" dirty="0">
              <a:latin typeface="+mn-ea"/>
            </a:endParaRPr>
          </a:p>
        </p:txBody>
      </p:sp>
      <p:sp>
        <p:nvSpPr>
          <p:cNvPr id="11" name="テキスト ボックス 10"/>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4539320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本研究の着眼点</a:t>
            </a:r>
            <a:endParaRPr kumimoji="1" lang="ja-JP" altLang="en-US" dirty="0"/>
          </a:p>
        </p:txBody>
      </p:sp>
      <p:sp>
        <p:nvSpPr>
          <p:cNvPr id="3" name="コンテンツ プレースホルダー 2"/>
          <p:cNvSpPr>
            <a:spLocks noGrp="1"/>
          </p:cNvSpPr>
          <p:nvPr>
            <p:ph idx="1"/>
          </p:nvPr>
        </p:nvSpPr>
        <p:spPr/>
        <p:txBody>
          <a:bodyPr anchor="t">
            <a:normAutofit/>
          </a:bodyPr>
          <a:lstStyle/>
          <a:p>
            <a:pPr>
              <a:buClr>
                <a:schemeClr val="accent1"/>
              </a:buClr>
            </a:pPr>
            <a:r>
              <a:rPr kumimoji="1" lang="ja-JP" altLang="en-US" sz="2800" dirty="0" smtClean="0">
                <a:latin typeface="+mn-ea"/>
              </a:rPr>
              <a:t>エフェクタ「コンプレッサ」のインタフェイス</a:t>
            </a:r>
            <a:endParaRPr kumimoji="1" lang="en-US" altLang="ja-JP" sz="2800" dirty="0" smtClean="0">
              <a:latin typeface="+mn-ea"/>
            </a:endParaRPr>
          </a:p>
          <a:p>
            <a:pPr>
              <a:buClr>
                <a:schemeClr val="accent1"/>
              </a:buClr>
            </a:pPr>
            <a:endParaRPr lang="en-US" altLang="ja-JP" sz="2800" dirty="0">
              <a:latin typeface="+mn-ea"/>
            </a:endParaRPr>
          </a:p>
          <a:p>
            <a:pPr>
              <a:buClr>
                <a:schemeClr val="accent1"/>
              </a:buClr>
            </a:pPr>
            <a:endParaRPr kumimoji="1" lang="en-US" altLang="ja-JP" sz="2800" dirty="0" smtClean="0">
              <a:latin typeface="+mn-ea"/>
            </a:endParaRPr>
          </a:p>
          <a:p>
            <a:pPr>
              <a:buClr>
                <a:schemeClr val="accent1"/>
              </a:buClr>
            </a:pPr>
            <a:endParaRPr lang="en-US" altLang="ja-JP" sz="2800" dirty="0">
              <a:latin typeface="+mn-ea"/>
            </a:endParaRPr>
          </a:p>
          <a:p>
            <a:pPr>
              <a:buClr>
                <a:schemeClr val="accent1"/>
              </a:buClr>
            </a:pPr>
            <a:endParaRPr kumimoji="1" lang="en-US" altLang="ja-JP" sz="2800" dirty="0" smtClean="0">
              <a:latin typeface="+mn-ea"/>
            </a:endParaRPr>
          </a:p>
          <a:p>
            <a:pPr marL="0" indent="0" algn="ctr">
              <a:buClr>
                <a:schemeClr val="accent1"/>
              </a:buClr>
              <a:buNone/>
            </a:pPr>
            <a:r>
              <a:rPr lang="ja-JP" altLang="en-US" sz="2800" u="sng" dirty="0" smtClean="0">
                <a:latin typeface="+mn-ea"/>
              </a:rPr>
              <a:t>主</a:t>
            </a:r>
            <a:r>
              <a:rPr lang="ja-JP" altLang="en-US" sz="2800" u="sng" dirty="0">
                <a:latin typeface="+mn-ea"/>
              </a:rPr>
              <a:t>にノブによって操作</a:t>
            </a:r>
            <a:r>
              <a:rPr lang="ja-JP" altLang="en-US" sz="2800" u="sng" dirty="0" smtClean="0">
                <a:latin typeface="+mn-ea"/>
              </a:rPr>
              <a:t>される</a:t>
            </a:r>
            <a:endParaRPr lang="ja-JP" altLang="en-US" sz="2800" u="sng" dirty="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5</a:t>
            </a:fld>
            <a:endParaRPr lang="en-US"/>
          </a:p>
        </p:txBody>
      </p:sp>
      <p:grpSp>
        <p:nvGrpSpPr>
          <p:cNvPr id="16" name="図形グループ 15"/>
          <p:cNvGrpSpPr/>
          <p:nvPr/>
        </p:nvGrpSpPr>
        <p:grpSpPr>
          <a:xfrm>
            <a:off x="188493" y="2566894"/>
            <a:ext cx="4256835" cy="2719514"/>
            <a:chOff x="188493" y="2877624"/>
            <a:chExt cx="4256835" cy="2719514"/>
          </a:xfrm>
        </p:grpSpPr>
        <p:pic>
          <p:nvPicPr>
            <p:cNvPr id="8" name="図 7" descr="1176ln_front_sq.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635351"/>
              <a:ext cx="3694328" cy="766030"/>
            </a:xfrm>
            <a:prstGeom prst="rect">
              <a:avLst/>
            </a:prstGeom>
          </p:spPr>
        </p:pic>
        <p:sp>
          <p:nvSpPr>
            <p:cNvPr id="9" name="テキスト ボックス 8"/>
            <p:cNvSpPr txBox="1"/>
            <p:nvPr/>
          </p:nvSpPr>
          <p:spPr>
            <a:xfrm>
              <a:off x="609600" y="4921086"/>
              <a:ext cx="3460178" cy="369332"/>
            </a:xfrm>
            <a:prstGeom prst="rect">
              <a:avLst/>
            </a:prstGeom>
            <a:noFill/>
          </p:spPr>
          <p:txBody>
            <a:bodyPr wrap="none" rtlCol="0">
              <a:spAutoFit/>
            </a:bodyPr>
            <a:lstStyle/>
            <a:p>
              <a:r>
                <a:rPr kumimoji="1" lang="ja-JP" altLang="en-US" dirty="0" smtClean="0">
                  <a:latin typeface="+mn-ea"/>
                </a:rPr>
                <a:t>図</a:t>
              </a:r>
              <a:r>
                <a:rPr kumimoji="1" lang="en-US" altLang="ja-JP" dirty="0">
                  <a:latin typeface="+mn-ea"/>
                </a:rPr>
                <a:t>3</a:t>
              </a:r>
              <a:r>
                <a:rPr kumimoji="1" lang="en-US" altLang="ja-JP" dirty="0" smtClean="0">
                  <a:latin typeface="+mn-ea"/>
                </a:rPr>
                <a:t>: </a:t>
              </a:r>
              <a:r>
                <a:rPr kumimoji="1" lang="ja-JP" altLang="en-US" dirty="0" smtClean="0">
                  <a:latin typeface="+mn-ea"/>
                </a:rPr>
                <a:t>ハードウェアコンプレッサ</a:t>
              </a:r>
              <a:endParaRPr kumimoji="1" lang="ja-JP" altLang="en-US" dirty="0">
                <a:latin typeface="+mn-ea"/>
              </a:endParaRPr>
            </a:p>
          </p:txBody>
        </p:sp>
        <p:sp>
          <p:nvSpPr>
            <p:cNvPr id="14" name="角丸四角形 13"/>
            <p:cNvSpPr/>
            <p:nvPr/>
          </p:nvSpPr>
          <p:spPr>
            <a:xfrm>
              <a:off x="188493" y="2877624"/>
              <a:ext cx="4256835" cy="2719514"/>
            </a:xfrm>
            <a:prstGeom prst="roundRect">
              <a:avLst/>
            </a:prstGeom>
            <a:noFill/>
            <a:ln>
              <a:solidFill>
                <a:srgbClr val="E8BC4A"/>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solidFill>
                  <a:schemeClr val="accent1"/>
                </a:solidFill>
              </a:endParaRPr>
            </a:p>
          </p:txBody>
        </p:sp>
      </p:grpSp>
      <p:grpSp>
        <p:nvGrpSpPr>
          <p:cNvPr id="17" name="図形グループ 16"/>
          <p:cNvGrpSpPr/>
          <p:nvPr/>
        </p:nvGrpSpPr>
        <p:grpSpPr>
          <a:xfrm>
            <a:off x="4688538" y="2566894"/>
            <a:ext cx="4266969" cy="2719514"/>
            <a:chOff x="4688538" y="2877624"/>
            <a:chExt cx="4266969" cy="2719514"/>
          </a:xfrm>
        </p:grpSpPr>
        <p:pic>
          <p:nvPicPr>
            <p:cNvPr id="12" name="図 11" descr="C6_IED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569" y="3090238"/>
              <a:ext cx="3386603" cy="1856255"/>
            </a:xfrm>
            <a:prstGeom prst="rect">
              <a:avLst/>
            </a:prstGeom>
          </p:spPr>
        </p:pic>
        <p:sp>
          <p:nvSpPr>
            <p:cNvPr id="13" name="テキスト ボックス 12"/>
            <p:cNvSpPr txBox="1"/>
            <p:nvPr/>
          </p:nvSpPr>
          <p:spPr>
            <a:xfrm>
              <a:off x="5151569" y="4921086"/>
              <a:ext cx="3535231" cy="369332"/>
            </a:xfrm>
            <a:prstGeom prst="rect">
              <a:avLst/>
            </a:prstGeom>
            <a:noFill/>
          </p:spPr>
          <p:txBody>
            <a:bodyPr wrap="square" rtlCol="0">
              <a:spAutoFit/>
            </a:bodyPr>
            <a:lstStyle/>
            <a:p>
              <a:r>
                <a:rPr kumimoji="1" lang="ja-JP" altLang="en-US" dirty="0" smtClean="0">
                  <a:latin typeface="+mn-ea"/>
                </a:rPr>
                <a:t>図</a:t>
              </a:r>
              <a:r>
                <a:rPr kumimoji="1" lang="en-US" altLang="ja-JP" dirty="0">
                  <a:latin typeface="+mn-ea"/>
                </a:rPr>
                <a:t>4</a:t>
              </a:r>
              <a:r>
                <a:rPr kumimoji="1" lang="en-US" altLang="ja-JP" dirty="0" smtClean="0">
                  <a:latin typeface="+mn-ea"/>
                </a:rPr>
                <a:t>: </a:t>
              </a:r>
              <a:r>
                <a:rPr kumimoji="1" lang="ja-JP" altLang="en-US" dirty="0" smtClean="0">
                  <a:latin typeface="+mn-ea"/>
                </a:rPr>
                <a:t>ソフトウェアコンプレッサ</a:t>
              </a:r>
              <a:endParaRPr kumimoji="1" lang="ja-JP" altLang="en-US" dirty="0">
                <a:latin typeface="+mn-ea"/>
              </a:endParaRPr>
            </a:p>
          </p:txBody>
        </p:sp>
        <p:sp>
          <p:nvSpPr>
            <p:cNvPr id="15" name="角丸四角形 14"/>
            <p:cNvSpPr/>
            <p:nvPr/>
          </p:nvSpPr>
          <p:spPr>
            <a:xfrm>
              <a:off x="4688538" y="2877624"/>
              <a:ext cx="4266969" cy="2719514"/>
            </a:xfrm>
            <a:prstGeom prst="round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sp>
        <p:nvSpPr>
          <p:cNvPr id="18" name="テキスト ボックス 17"/>
          <p:cNvSpPr txBox="1"/>
          <p:nvPr/>
        </p:nvSpPr>
        <p:spPr>
          <a:xfrm>
            <a:off x="9704477" y="5785886"/>
            <a:ext cx="184666" cy="369332"/>
          </a:xfrm>
          <a:prstGeom prst="rect">
            <a:avLst/>
          </a:prstGeom>
          <a:noFill/>
        </p:spPr>
        <p:txBody>
          <a:bodyPr wrap="none" rtlCol="0">
            <a:spAutoFit/>
          </a:bodyPr>
          <a:lstStyle/>
          <a:p>
            <a:endParaRPr kumimoji="1" lang="ja-JP" altLang="en-US" dirty="0"/>
          </a:p>
        </p:txBody>
      </p:sp>
      <p:sp>
        <p:nvSpPr>
          <p:cNvPr id="19" name="テキスト ボックス 18"/>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662666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コンプレッサの動作</a:t>
            </a:r>
            <a:endParaRPr kumimoji="1" lang="ja-JP" altLang="en-US" dirty="0"/>
          </a:p>
        </p:txBody>
      </p:sp>
      <p:sp>
        <p:nvSpPr>
          <p:cNvPr id="3" name="コンテンツ プレースホルダー 2"/>
          <p:cNvSpPr>
            <a:spLocks noGrp="1"/>
          </p:cNvSpPr>
          <p:nvPr>
            <p:ph idx="1"/>
          </p:nvPr>
        </p:nvSpPr>
        <p:spPr/>
        <p:txBody>
          <a:bodyPr anchor="t">
            <a:normAutofit/>
          </a:bodyPr>
          <a:lstStyle/>
          <a:p>
            <a:pPr>
              <a:buClr>
                <a:schemeClr val="accent1"/>
              </a:buClr>
            </a:pPr>
            <a:r>
              <a:rPr kumimoji="1" lang="ja-JP" altLang="en-US" sz="2800" dirty="0" smtClean="0">
                <a:latin typeface="+mn-ea"/>
              </a:rPr>
              <a:t>閾値を超えた大きな信号を</a:t>
            </a:r>
            <a:r>
              <a:rPr kumimoji="1" lang="en-US" altLang="ja-JP" sz="2800" dirty="0" smtClean="0">
                <a:latin typeface="+mn-ea"/>
              </a:rPr>
              <a:t/>
            </a:r>
            <a:br>
              <a:rPr kumimoji="1" lang="en-US" altLang="ja-JP" sz="2800" dirty="0" smtClean="0">
                <a:latin typeface="+mn-ea"/>
              </a:rPr>
            </a:br>
            <a:r>
              <a:rPr kumimoji="1" lang="ja-JP" altLang="en-US" sz="2800" dirty="0" smtClean="0">
                <a:latin typeface="+mn-ea"/>
              </a:rPr>
              <a:t>設定した比率で小さくする</a:t>
            </a:r>
            <a:endParaRPr kumimoji="1" lang="ja-JP" altLang="en-US" sz="2800" dirty="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6</a:t>
            </a:fld>
            <a:endParaRPr lang="en-US" dirty="0"/>
          </a:p>
        </p:txBody>
      </p:sp>
      <p:pic>
        <p:nvPicPr>
          <p:cNvPr id="6" name="図 5" descr="Threshol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127" y="1600200"/>
            <a:ext cx="1955687" cy="1898883"/>
          </a:xfrm>
          <a:prstGeom prst="rect">
            <a:avLst/>
          </a:prstGeom>
        </p:spPr>
      </p:pic>
      <p:pic>
        <p:nvPicPr>
          <p:cNvPr id="8" name="図 7" descr="コンプ説明fi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1237" y="3945736"/>
            <a:ext cx="5561526" cy="1869697"/>
          </a:xfrm>
          <a:prstGeom prst="rect">
            <a:avLst/>
          </a:prstGeom>
        </p:spPr>
      </p:pic>
      <p:sp>
        <p:nvSpPr>
          <p:cNvPr id="9" name="テキスト ボックス 8"/>
          <p:cNvSpPr txBox="1"/>
          <p:nvPr/>
        </p:nvSpPr>
        <p:spPr>
          <a:xfrm>
            <a:off x="5908413" y="3499083"/>
            <a:ext cx="2557110" cy="369332"/>
          </a:xfrm>
          <a:prstGeom prst="rect">
            <a:avLst/>
          </a:prstGeom>
          <a:noFill/>
        </p:spPr>
        <p:txBody>
          <a:bodyPr wrap="none" rtlCol="0">
            <a:spAutoFit/>
          </a:bodyPr>
          <a:lstStyle/>
          <a:p>
            <a:r>
              <a:rPr kumimoji="1" lang="ja-JP" altLang="en-US" dirty="0" smtClean="0">
                <a:latin typeface="+mn-ea"/>
              </a:rPr>
              <a:t>図</a:t>
            </a:r>
            <a:r>
              <a:rPr kumimoji="1" lang="en-US" altLang="ja-JP" dirty="0">
                <a:latin typeface="+mn-ea"/>
              </a:rPr>
              <a:t>5</a:t>
            </a:r>
            <a:r>
              <a:rPr kumimoji="1" lang="en-US" altLang="ja-JP" dirty="0" smtClean="0">
                <a:latin typeface="+mn-ea"/>
              </a:rPr>
              <a:t>: </a:t>
            </a:r>
            <a:r>
              <a:rPr kumimoji="1" lang="ja-JP" altLang="en-US" dirty="0" smtClean="0">
                <a:latin typeface="+mn-ea"/>
              </a:rPr>
              <a:t>入力・出力の対応</a:t>
            </a:r>
            <a:endParaRPr kumimoji="1" lang="ja-JP" altLang="en-US" dirty="0">
              <a:latin typeface="+mn-ea"/>
            </a:endParaRPr>
          </a:p>
        </p:txBody>
      </p:sp>
      <p:sp>
        <p:nvSpPr>
          <p:cNvPr id="10" name="テキスト ボックス 9"/>
          <p:cNvSpPr txBox="1"/>
          <p:nvPr/>
        </p:nvSpPr>
        <p:spPr>
          <a:xfrm>
            <a:off x="7562692" y="1600200"/>
            <a:ext cx="505267" cy="215444"/>
          </a:xfrm>
          <a:prstGeom prst="rect">
            <a:avLst/>
          </a:prstGeom>
          <a:noFill/>
        </p:spPr>
        <p:txBody>
          <a:bodyPr wrap="none" rtlCol="0">
            <a:spAutoFit/>
          </a:bodyPr>
          <a:lstStyle/>
          <a:p>
            <a:r>
              <a:rPr kumimoji="1" lang="ja-JP" altLang="en-US" sz="800" b="1" dirty="0" smtClean="0">
                <a:solidFill>
                  <a:schemeClr val="bg1"/>
                </a:solidFill>
              </a:rPr>
              <a:t>レシオ</a:t>
            </a:r>
            <a:endParaRPr kumimoji="1" lang="ja-JP" altLang="en-US" sz="800" b="1" dirty="0">
              <a:solidFill>
                <a:schemeClr val="bg1"/>
              </a:solidFill>
            </a:endParaRPr>
          </a:p>
        </p:txBody>
      </p:sp>
      <p:sp>
        <p:nvSpPr>
          <p:cNvPr id="11" name="テキスト ボックス 10"/>
          <p:cNvSpPr txBox="1"/>
          <p:nvPr/>
        </p:nvSpPr>
        <p:spPr>
          <a:xfrm>
            <a:off x="2129770" y="5756831"/>
            <a:ext cx="4865434" cy="369332"/>
          </a:xfrm>
          <a:prstGeom prst="rect">
            <a:avLst/>
          </a:prstGeom>
          <a:noFill/>
        </p:spPr>
        <p:txBody>
          <a:bodyPr wrap="none" rtlCol="0">
            <a:spAutoFit/>
          </a:bodyPr>
          <a:lstStyle/>
          <a:p>
            <a:r>
              <a:rPr kumimoji="1" lang="ja-JP" altLang="en-US" dirty="0" smtClean="0">
                <a:latin typeface="+mn-ea"/>
              </a:rPr>
              <a:t>図</a:t>
            </a:r>
            <a:r>
              <a:rPr kumimoji="1" lang="en-US" altLang="ja-JP" dirty="0">
                <a:latin typeface="+mn-ea"/>
              </a:rPr>
              <a:t>6</a:t>
            </a:r>
            <a:r>
              <a:rPr kumimoji="1" lang="en-US" altLang="ja-JP" dirty="0" smtClean="0">
                <a:latin typeface="+mn-ea"/>
              </a:rPr>
              <a:t>: </a:t>
            </a:r>
            <a:r>
              <a:rPr kumimoji="1" lang="ja-JP" altLang="en-US" dirty="0" smtClean="0">
                <a:latin typeface="+mn-ea"/>
              </a:rPr>
              <a:t>コンプレッサ通過前・通過後の音量変化</a:t>
            </a:r>
            <a:endParaRPr kumimoji="1" lang="ja-JP" altLang="en-US" dirty="0">
              <a:latin typeface="+mn-ea"/>
            </a:endParaRPr>
          </a:p>
        </p:txBody>
      </p:sp>
      <p:sp>
        <p:nvSpPr>
          <p:cNvPr id="12" name="テキスト ボックス 11"/>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8294365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コンプレッサの問題点</a:t>
            </a:r>
            <a:endParaRPr kumimoji="1" lang="ja-JP" altLang="en-US" dirty="0"/>
          </a:p>
        </p:txBody>
      </p:sp>
      <p:sp>
        <p:nvSpPr>
          <p:cNvPr id="3" name="コンテンツ プレースホルダー 2"/>
          <p:cNvSpPr>
            <a:spLocks noGrp="1"/>
          </p:cNvSpPr>
          <p:nvPr>
            <p:ph idx="1"/>
          </p:nvPr>
        </p:nvSpPr>
        <p:spPr>
          <a:xfrm>
            <a:off x="457200" y="1600202"/>
            <a:ext cx="8229600" cy="3827238"/>
          </a:xfrm>
        </p:spPr>
        <p:txBody>
          <a:bodyPr anchor="ctr">
            <a:normAutofit/>
          </a:bodyPr>
          <a:lstStyle/>
          <a:p>
            <a:pPr marL="0" indent="0" algn="ctr">
              <a:buClr>
                <a:schemeClr val="accent1"/>
              </a:buClr>
              <a:buNone/>
            </a:pPr>
            <a:r>
              <a:rPr lang="ja-JP" altLang="en-US" sz="2800" dirty="0" smtClean="0">
                <a:latin typeface="+mn-ea"/>
              </a:rPr>
              <a:t>「</a:t>
            </a:r>
            <a:r>
              <a:rPr lang="ja-JP" altLang="en-US" sz="2800" dirty="0" smtClean="0">
                <a:solidFill>
                  <a:schemeClr val="tx2"/>
                </a:solidFill>
                <a:latin typeface="+mn-ea"/>
              </a:rPr>
              <a:t>動作</a:t>
            </a:r>
            <a:r>
              <a:rPr lang="ja-JP" altLang="en-US" sz="2800" dirty="0">
                <a:solidFill>
                  <a:schemeClr val="tx2"/>
                </a:solidFill>
                <a:latin typeface="+mn-ea"/>
              </a:rPr>
              <a:t>の</a:t>
            </a:r>
            <a:r>
              <a:rPr lang="ja-JP" altLang="en-US" sz="2800" dirty="0" smtClean="0">
                <a:solidFill>
                  <a:schemeClr val="tx2"/>
                </a:solidFill>
                <a:latin typeface="+mn-ea"/>
              </a:rPr>
              <a:t>表現</a:t>
            </a:r>
            <a:r>
              <a:rPr lang="ja-JP" altLang="en-US" sz="2800" dirty="0" smtClean="0">
                <a:latin typeface="+mn-ea"/>
              </a:rPr>
              <a:t>」「</a:t>
            </a:r>
            <a:r>
              <a:rPr lang="ja-JP" altLang="en-US" sz="2800" dirty="0" smtClean="0">
                <a:solidFill>
                  <a:schemeClr val="accent1"/>
                </a:solidFill>
                <a:latin typeface="+mn-ea"/>
              </a:rPr>
              <a:t>機器</a:t>
            </a:r>
            <a:r>
              <a:rPr lang="ja-JP" altLang="en-US" sz="2800" dirty="0">
                <a:solidFill>
                  <a:schemeClr val="accent1"/>
                </a:solidFill>
                <a:latin typeface="+mn-ea"/>
              </a:rPr>
              <a:t>の</a:t>
            </a:r>
            <a:r>
              <a:rPr lang="ja-JP" altLang="en-US" sz="2800" dirty="0" smtClean="0">
                <a:solidFill>
                  <a:schemeClr val="accent1"/>
                </a:solidFill>
                <a:latin typeface="+mn-ea"/>
              </a:rPr>
              <a:t>動作</a:t>
            </a:r>
            <a:r>
              <a:rPr lang="ja-JP" altLang="en-US" sz="2800" dirty="0" smtClean="0">
                <a:latin typeface="+mn-ea"/>
              </a:rPr>
              <a:t>」「</a:t>
            </a:r>
            <a:r>
              <a:rPr lang="ja-JP" altLang="en-US" sz="2800" dirty="0" smtClean="0">
                <a:solidFill>
                  <a:schemeClr val="accent2"/>
                </a:solidFill>
                <a:latin typeface="+mn-ea"/>
              </a:rPr>
              <a:t>操作方法</a:t>
            </a:r>
            <a:r>
              <a:rPr lang="ja-JP" altLang="en-US" sz="2800" dirty="0" smtClean="0">
                <a:latin typeface="+mn-ea"/>
              </a:rPr>
              <a:t>」</a:t>
            </a:r>
            <a:endParaRPr lang="en-US" altLang="ja-JP" sz="2800" dirty="0" smtClean="0">
              <a:latin typeface="+mn-ea"/>
            </a:endParaRPr>
          </a:p>
          <a:p>
            <a:pPr marL="0" indent="0" algn="ctr">
              <a:buClr>
                <a:schemeClr val="accent1"/>
              </a:buClr>
              <a:buNone/>
            </a:pPr>
            <a:r>
              <a:rPr lang="ja-JP" altLang="en-US" sz="2800" dirty="0" smtClean="0">
                <a:latin typeface="+mn-ea"/>
              </a:rPr>
              <a:t>これらの間に齟齬がある</a:t>
            </a:r>
            <a:endParaRPr lang="ja-JP" altLang="en-US" sz="2800" dirty="0">
              <a:latin typeface="+mn-ea"/>
            </a:endParaRP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7</a:t>
            </a:fld>
            <a:endParaRPr lang="en-US" dirty="0"/>
          </a:p>
        </p:txBody>
      </p:sp>
      <p:sp>
        <p:nvSpPr>
          <p:cNvPr id="6" name="テキスト ボックス 5"/>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14941023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a:t>
            </a:r>
            <a:endParaRPr kumimoji="1" lang="ja-JP" altLang="en-US" dirty="0"/>
          </a:p>
        </p:txBody>
      </p:sp>
      <p:sp>
        <p:nvSpPr>
          <p:cNvPr id="3" name="コンテンツ プレースホルダー 2"/>
          <p:cNvSpPr>
            <a:spLocks noGrp="1"/>
          </p:cNvSpPr>
          <p:nvPr>
            <p:ph idx="1"/>
          </p:nvPr>
        </p:nvSpPr>
        <p:spPr/>
        <p:txBody>
          <a:bodyPr anchor="t">
            <a:normAutofit/>
          </a:bodyPr>
          <a:lstStyle/>
          <a:p>
            <a:pPr>
              <a:lnSpc>
                <a:spcPct val="130000"/>
              </a:lnSpc>
              <a:buClr>
                <a:schemeClr val="accent1"/>
              </a:buClr>
            </a:pPr>
            <a:r>
              <a:rPr lang="ja-JP" altLang="en-US" sz="2800" dirty="0">
                <a:latin typeface="+mn-ea"/>
              </a:rPr>
              <a:t>物理的に「つぶす」動きで操作を</a:t>
            </a:r>
            <a:r>
              <a:rPr lang="ja-JP" altLang="en-US" sz="2800" dirty="0" smtClean="0">
                <a:latin typeface="+mn-ea"/>
              </a:rPr>
              <a:t>行う</a:t>
            </a:r>
            <a:r>
              <a:rPr lang="en-US" altLang="ja-JP" sz="2800" dirty="0">
                <a:latin typeface="+mn-ea"/>
              </a:rPr>
              <a:t/>
            </a:r>
            <a:br>
              <a:rPr lang="en-US" altLang="ja-JP" sz="2800" dirty="0">
                <a:latin typeface="+mn-ea"/>
              </a:rPr>
            </a:br>
            <a:r>
              <a:rPr lang="ja-JP" altLang="en-US" sz="2800" dirty="0" smtClean="0">
                <a:latin typeface="+mn-ea"/>
              </a:rPr>
              <a:t>コンプレッサの開発</a:t>
            </a:r>
            <a:endParaRPr lang="ja-JP" altLang="en-US" sz="2800" dirty="0">
              <a:latin typeface="+mn-ea"/>
            </a:endParaRPr>
          </a:p>
          <a:p>
            <a:pPr lvl="1">
              <a:buClr>
                <a:schemeClr val="accent1"/>
              </a:buClr>
            </a:pPr>
            <a:r>
              <a:rPr lang="ja-JP" altLang="en-US" sz="2400" dirty="0">
                <a:latin typeface="+mn-ea"/>
              </a:rPr>
              <a:t>動作の表現</a:t>
            </a:r>
            <a:r>
              <a:rPr lang="ja-JP" altLang="en-US" sz="2400" dirty="0" smtClean="0">
                <a:latin typeface="+mn-ea"/>
              </a:rPr>
              <a:t>・機器の</a:t>
            </a:r>
            <a:r>
              <a:rPr lang="ja-JP" altLang="en-US" sz="2400" dirty="0">
                <a:latin typeface="+mn-ea"/>
              </a:rPr>
              <a:t>動作・操作方法を一致させる</a:t>
            </a:r>
          </a:p>
        </p:txBody>
      </p:sp>
      <p:sp>
        <p:nvSpPr>
          <p:cNvPr id="4" name="スライド番号プレースホルダー 3"/>
          <p:cNvSpPr>
            <a:spLocks noGrp="1"/>
          </p:cNvSpPr>
          <p:nvPr>
            <p:ph type="sldNum" sz="quarter" idx="12"/>
          </p:nvPr>
        </p:nvSpPr>
        <p:spPr/>
        <p:txBody>
          <a:bodyPr/>
          <a:lstStyle/>
          <a:p>
            <a:fld id="{DF28FB93-0A08-4E7D-8E63-9EFA29F1E093}" type="slidenum">
              <a:rPr lang="en-US" smtClean="0"/>
              <a:pPr/>
              <a:t>8</a:t>
            </a:fld>
            <a:endParaRPr lang="en-US" dirty="0"/>
          </a:p>
        </p:txBody>
      </p:sp>
      <p:sp>
        <p:nvSpPr>
          <p:cNvPr id="8" name="テキスト ボックス 7"/>
          <p:cNvSpPr txBox="1"/>
          <p:nvPr/>
        </p:nvSpPr>
        <p:spPr>
          <a:xfrm>
            <a:off x="3537102" y="5755642"/>
            <a:ext cx="2069797" cy="369332"/>
          </a:xfrm>
          <a:prstGeom prst="rect">
            <a:avLst/>
          </a:prstGeom>
          <a:noFill/>
        </p:spPr>
        <p:txBody>
          <a:bodyPr wrap="none" rtlCol="0">
            <a:spAutoFit/>
          </a:bodyPr>
          <a:lstStyle/>
          <a:p>
            <a:r>
              <a:rPr kumimoji="1" lang="ja-JP" altLang="en-US" dirty="0" smtClean="0">
                <a:latin typeface="+mn-ea"/>
              </a:rPr>
              <a:t>図</a:t>
            </a:r>
            <a:r>
              <a:rPr kumimoji="1" lang="en-US" altLang="ja-JP" dirty="0">
                <a:latin typeface="+mn-ea"/>
              </a:rPr>
              <a:t>7</a:t>
            </a:r>
            <a:r>
              <a:rPr kumimoji="1" lang="en-US" altLang="ja-JP" dirty="0" smtClean="0">
                <a:latin typeface="+mn-ea"/>
              </a:rPr>
              <a:t>: </a:t>
            </a:r>
            <a:r>
              <a:rPr kumimoji="1" lang="ja-JP" altLang="en-US" dirty="0" smtClean="0">
                <a:latin typeface="+mn-ea"/>
              </a:rPr>
              <a:t>使用イメージ</a:t>
            </a:r>
            <a:endParaRPr kumimoji="1" lang="ja-JP" altLang="en-US" dirty="0">
              <a:latin typeface="+mn-ea"/>
            </a:endParaRPr>
          </a:p>
        </p:txBody>
      </p:sp>
      <p:pic>
        <p:nvPicPr>
          <p:cNvPr id="13" name="図 12" descr="操作イメージ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8764" y="3700059"/>
            <a:ext cx="3866472" cy="2029187"/>
          </a:xfrm>
          <a:prstGeom prst="rect">
            <a:avLst/>
          </a:prstGeom>
        </p:spPr>
      </p:pic>
      <p:sp>
        <p:nvSpPr>
          <p:cNvPr id="14" name="下矢印 13"/>
          <p:cNvSpPr/>
          <p:nvPr/>
        </p:nvSpPr>
        <p:spPr>
          <a:xfrm>
            <a:off x="3778318" y="4437414"/>
            <a:ext cx="407620" cy="517437"/>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09599" y="6439297"/>
            <a:ext cx="7162233" cy="261610"/>
          </a:xfrm>
          <a:prstGeom prst="rect">
            <a:avLst/>
          </a:prstGeom>
          <a:noFill/>
        </p:spPr>
        <p:txBody>
          <a:bodyPr wrap="square" rtlCol="0">
            <a:spAutoFit/>
          </a:bodyPr>
          <a:lstStyle/>
          <a:p>
            <a:r>
              <a:rPr lang="ja-JP" altLang="en-US" sz="1100" dirty="0" smtClean="0">
                <a:solidFill>
                  <a:schemeClr val="tx2"/>
                </a:solidFill>
                <a:latin typeface="ヒラギノ角ゴ Pro W3"/>
                <a:ea typeface="ヒラギノ角ゴ Pro W3"/>
                <a:cs typeface="ヒラギノ角ゴ Pro W3"/>
              </a:rPr>
              <a:t>安藤健翔</a:t>
            </a:r>
            <a:r>
              <a:rPr lang="en-US" altLang="ja-JP" sz="1100" dirty="0" smtClean="0">
                <a:solidFill>
                  <a:schemeClr val="tx2"/>
                </a:solidFill>
                <a:latin typeface="ヒラギノ角ゴ Pro W3"/>
                <a:ea typeface="ヒラギノ角ゴ Pro W3"/>
                <a:cs typeface="ヒラギノ角ゴ Pro W3"/>
              </a:rPr>
              <a:t>, </a:t>
            </a:r>
            <a:r>
              <a:rPr lang="ja-JP" altLang="ja-JP" sz="1100" u="sng" dirty="0" smtClean="0"/>
              <a:t>押しこみ</a:t>
            </a:r>
            <a:r>
              <a:rPr lang="ja-JP" altLang="ja-JP" sz="1100" u="sng" dirty="0"/>
              <a:t>可能なデバイスを</a:t>
            </a:r>
            <a:r>
              <a:rPr lang="ja-JP" altLang="ja-JP" sz="1100" u="sng" dirty="0" smtClean="0"/>
              <a:t>用いたコンプレッサ</a:t>
            </a:r>
            <a:r>
              <a:rPr lang="ja-JP" altLang="ja-JP" sz="1100" u="sng" dirty="0"/>
              <a:t>の操作齟齬を解消するインタフェイスの</a:t>
            </a:r>
            <a:r>
              <a:rPr lang="ja-JP" altLang="ja-JP" sz="1100" u="sng" dirty="0" smtClean="0"/>
              <a:t>検討</a:t>
            </a:r>
            <a:r>
              <a:rPr lang="en-US" altLang="ja-JP" sz="1100" dirty="0" smtClean="0">
                <a:solidFill>
                  <a:schemeClr val="tx2"/>
                </a:solidFill>
                <a:latin typeface="ヒラギノ角ゴ Pro W3"/>
                <a:ea typeface="ヒラギノ角ゴ Pro W3"/>
                <a:cs typeface="ヒラギノ角ゴ Pro W3"/>
              </a:rPr>
              <a:t>, 2014</a:t>
            </a:r>
            <a:endParaRPr kumimoji="1" lang="ja-JP" altLang="en-US" sz="1100" dirty="0">
              <a:solidFill>
                <a:schemeClr val="tx2"/>
              </a:solidFill>
            </a:endParaRPr>
          </a:p>
        </p:txBody>
      </p:sp>
    </p:spTree>
    <p:extLst>
      <p:ext uri="{BB962C8B-B14F-4D97-AF65-F5344CB8AC3E}">
        <p14:creationId xmlns:p14="http://schemas.microsoft.com/office/powerpoint/2010/main" val="252188816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トワイライト">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トワイライト.thmx</Template>
  <TotalTime>9136</TotalTime>
  <Words>2989</Words>
  <Application>Microsoft Macintosh PowerPoint</Application>
  <PresentationFormat>画面に合わせる (4:3)</PresentationFormat>
  <Paragraphs>291</Paragraphs>
  <Slides>24</Slides>
  <Notes>21</Notes>
  <HiddenSlides>0</HiddenSlides>
  <MMClips>0</MMClips>
  <ScaleCrop>false</ScaleCrop>
  <HeadingPairs>
    <vt:vector size="4" baseType="variant">
      <vt:variant>
        <vt:lpstr>テーマ</vt:lpstr>
      </vt:variant>
      <vt:variant>
        <vt:i4>1</vt:i4>
      </vt:variant>
      <vt:variant>
        <vt:lpstr>スライド タイトル</vt:lpstr>
      </vt:variant>
      <vt:variant>
        <vt:i4>24</vt:i4>
      </vt:variant>
    </vt:vector>
  </HeadingPairs>
  <TitlesOfParts>
    <vt:vector size="25" baseType="lpstr">
      <vt:lpstr>トワイライト</vt:lpstr>
      <vt:lpstr>押しこみ可能なデバイスを用いた コンプレッサの操作齟齬を解消するインタフェイスの検討 </vt:lpstr>
      <vt:lpstr>発表の流れ</vt:lpstr>
      <vt:lpstr>背景</vt:lpstr>
      <vt:lpstr>フィジカルコントローラ</vt:lpstr>
      <vt:lpstr>事前アンケート</vt:lpstr>
      <vt:lpstr>本研究の着眼点</vt:lpstr>
      <vt:lpstr>コンプレッサの動作</vt:lpstr>
      <vt:lpstr>コンプレッサの問題点</vt:lpstr>
      <vt:lpstr>提案手法</vt:lpstr>
      <vt:lpstr>関連研究・事例</vt:lpstr>
      <vt:lpstr>本手法の位置付け</vt:lpstr>
      <vt:lpstr>制作インタフェイス</vt:lpstr>
      <vt:lpstr>実装手法</vt:lpstr>
      <vt:lpstr>デモ</vt:lpstr>
      <vt:lpstr>評価実験</vt:lpstr>
      <vt:lpstr>実験概要</vt:lpstr>
      <vt:lpstr>結果概要</vt:lpstr>
      <vt:lpstr>詳細結果1</vt:lpstr>
      <vt:lpstr>詳細結果2</vt:lpstr>
      <vt:lpstr>詳細結果3</vt:lpstr>
      <vt:lpstr>今後の予定</vt:lpstr>
      <vt:lpstr>まとめ</vt:lpstr>
      <vt:lpstr>出典</vt:lpstr>
      <vt:lpstr>質疑応答</vt:lpstr>
    </vt:vector>
  </TitlesOfParts>
  <Company>東京工科大学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音響機器の操作感を向上させる インタフェイスの開発</dc:title>
  <dc:creator>安藤 健翔</dc:creator>
  <cp:lastModifiedBy>安藤 健翔</cp:lastModifiedBy>
  <cp:revision>404</cp:revision>
  <dcterms:created xsi:type="dcterms:W3CDTF">2014-07-25T07:30:01Z</dcterms:created>
  <dcterms:modified xsi:type="dcterms:W3CDTF">2014-10-10T04:10:14Z</dcterms:modified>
</cp:coreProperties>
</file>